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5"/>
  </p:notesMasterIdLst>
  <p:handoutMasterIdLst>
    <p:handoutMasterId r:id="rId66"/>
  </p:handoutMasterIdLst>
  <p:sldIdLst>
    <p:sldId id="271" r:id="rId2"/>
    <p:sldId id="274" r:id="rId3"/>
    <p:sldId id="284" r:id="rId4"/>
    <p:sldId id="317" r:id="rId5"/>
    <p:sldId id="285" r:id="rId6"/>
    <p:sldId id="313" r:id="rId7"/>
    <p:sldId id="294" r:id="rId8"/>
    <p:sldId id="286" r:id="rId9"/>
    <p:sldId id="314" r:id="rId10"/>
    <p:sldId id="288" r:id="rId11"/>
    <p:sldId id="289" r:id="rId12"/>
    <p:sldId id="290" r:id="rId13"/>
    <p:sldId id="291" r:id="rId14"/>
    <p:sldId id="292" r:id="rId15"/>
    <p:sldId id="315" r:id="rId16"/>
    <p:sldId id="293" r:id="rId17"/>
    <p:sldId id="295" r:id="rId18"/>
    <p:sldId id="316" r:id="rId19"/>
    <p:sldId id="296" r:id="rId20"/>
    <p:sldId id="297" r:id="rId21"/>
    <p:sldId id="298" r:id="rId22"/>
    <p:sldId id="299" r:id="rId23"/>
    <p:sldId id="300" r:id="rId24"/>
    <p:sldId id="301" r:id="rId25"/>
    <p:sldId id="325" r:id="rId26"/>
    <p:sldId id="273" r:id="rId27"/>
    <p:sldId id="302" r:id="rId28"/>
    <p:sldId id="303" r:id="rId29"/>
    <p:sldId id="304" r:id="rId30"/>
    <p:sldId id="305" r:id="rId31"/>
    <p:sldId id="275" r:id="rId32"/>
    <p:sldId id="276" r:id="rId33"/>
    <p:sldId id="277" r:id="rId34"/>
    <p:sldId id="306" r:id="rId35"/>
    <p:sldId id="307" r:id="rId36"/>
    <p:sldId id="308" r:id="rId37"/>
    <p:sldId id="310" r:id="rId38"/>
    <p:sldId id="311" r:id="rId39"/>
    <p:sldId id="312" r:id="rId40"/>
    <p:sldId id="319" r:id="rId41"/>
    <p:sldId id="318" r:id="rId42"/>
    <p:sldId id="320" r:id="rId43"/>
    <p:sldId id="324" r:id="rId44"/>
    <p:sldId id="334" r:id="rId45"/>
    <p:sldId id="335" r:id="rId46"/>
    <p:sldId id="323" r:id="rId47"/>
    <p:sldId id="321" r:id="rId48"/>
    <p:sldId id="280" r:id="rId49"/>
    <p:sldId id="278" r:id="rId50"/>
    <p:sldId id="322" r:id="rId51"/>
    <p:sldId id="279" r:id="rId52"/>
    <p:sldId id="281" r:id="rId53"/>
    <p:sldId id="282" r:id="rId54"/>
    <p:sldId id="283" r:id="rId55"/>
    <p:sldId id="326" r:id="rId56"/>
    <p:sldId id="327" r:id="rId57"/>
    <p:sldId id="328" r:id="rId58"/>
    <p:sldId id="329" r:id="rId59"/>
    <p:sldId id="330" r:id="rId60"/>
    <p:sldId id="331" r:id="rId61"/>
    <p:sldId id="332" r:id="rId62"/>
    <p:sldId id="333" r:id="rId63"/>
    <p:sldId id="309" r:id="rId64"/>
  </p:sldIdLst>
  <p:sldSz cx="9144000" cy="5143500" type="screen16x9"/>
  <p:notesSz cx="6858000" cy="9144000"/>
  <p:custDataLst>
    <p:tags r:id="rId67"/>
  </p:custDataLst>
  <p:defaultTextStyle>
    <a:defPPr>
      <a:defRPr lang="en-US"/>
    </a:defPPr>
    <a:lvl1pPr algn="l" rtl="0" fontAlgn="base">
      <a:spcBef>
        <a:spcPct val="0"/>
      </a:spcBef>
      <a:spcAft>
        <a:spcPct val="0"/>
      </a:spcAft>
      <a:defRPr kumimoji="1"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kumimoji="1"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kumimoji="1"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kumimoji="1"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kumimoji="1"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umimoji="1"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umimoji="1"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umimoji="1"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umimoji="1" sz="2400"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DDDDDD"/>
    <a:srgbClr val="FFCC00"/>
    <a:srgbClr val="CC6600"/>
    <a:srgbClr val="996633"/>
    <a:srgbClr val="993300"/>
    <a:srgbClr val="FFCC99"/>
    <a:srgbClr val="CC99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6" autoAdjust="0"/>
  </p:normalViewPr>
  <p:slideViewPr>
    <p:cSldViewPr>
      <p:cViewPr>
        <p:scale>
          <a:sx n="100" d="100"/>
          <a:sy n="100" d="100"/>
        </p:scale>
        <p:origin x="-72" y="6"/>
      </p:cViewPr>
      <p:guideLst>
        <p:guide orient="horz" pos="1620"/>
        <p:guide pos="2880"/>
      </p:guideLst>
    </p:cSldViewPr>
  </p:slideViewPr>
  <p:outlineViewPr>
    <p:cViewPr>
      <p:scale>
        <a:sx n="33" d="100"/>
        <a:sy n="33" d="100"/>
      </p:scale>
      <p:origin x="0" y="151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2.wmf"/><Relationship Id="rId1" Type="http://schemas.openxmlformats.org/officeDocument/2006/relationships/image" Target="../media/image38.wmf"/><Relationship Id="rId4"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8.wmf"/><Relationship Id="rId7" Type="http://schemas.openxmlformats.org/officeDocument/2006/relationships/image" Target="../media/image14.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3.wmf"/><Relationship Id="rId5" Type="http://schemas.openxmlformats.org/officeDocument/2006/relationships/image" Target="../media/image10.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8.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45" charset="0"/>
                <a:ea typeface="+mn-ea"/>
              </a:defRPr>
            </a:lvl1pPr>
          </a:lstStyle>
          <a:p>
            <a:pPr>
              <a:defRPr/>
            </a:pPr>
            <a:endParaRPr lang="en-US"/>
          </a:p>
        </p:txBody>
      </p:sp>
      <p:sp>
        <p:nvSpPr>
          <p:cNvPr id="86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45" charset="0"/>
                <a:ea typeface="+mn-ea"/>
              </a:defRPr>
            </a:lvl1pPr>
          </a:lstStyle>
          <a:p>
            <a:pPr>
              <a:defRPr/>
            </a:pPr>
            <a:endParaRPr lang="en-US"/>
          </a:p>
        </p:txBody>
      </p:sp>
      <p:sp>
        <p:nvSpPr>
          <p:cNvPr id="86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Verdana" pitchFamily="45" charset="0"/>
                <a:ea typeface="+mn-ea"/>
              </a:defRPr>
            </a:lvl1pPr>
          </a:lstStyle>
          <a:p>
            <a:pPr>
              <a:defRPr/>
            </a:pPr>
            <a:endParaRPr lang="en-US"/>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a typeface="ＭＳ Ｐゴシック" charset="-128"/>
              </a:defRPr>
            </a:lvl1pPr>
          </a:lstStyle>
          <a:p>
            <a:pPr>
              <a:defRPr/>
            </a:pPr>
            <a:fld id="{CA45CE25-A93F-4D04-BEA2-803BCBB9D02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kumimoji="0" sz="1200">
                <a:latin typeface="Verdana" pitchFamily="45" charset="0"/>
                <a:ea typeface="+mn-ea"/>
              </a:defRPr>
            </a:lvl1pPr>
          </a:lstStyle>
          <a:p>
            <a:pPr>
              <a:defRPr/>
            </a:pPr>
            <a:endParaRPr lang="en-US"/>
          </a:p>
        </p:txBody>
      </p:sp>
      <p:sp>
        <p:nvSpPr>
          <p:cNvPr id="5123" name="Rectangle 9"/>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kumimoji="0" sz="1200">
                <a:latin typeface="Verdana" pitchFamily="45" charset="0"/>
                <a:ea typeface="+mn-ea"/>
              </a:defRPr>
            </a:lvl1pPr>
          </a:lstStyle>
          <a:p>
            <a:pPr>
              <a:defRPr/>
            </a:pPr>
            <a:endParaRPr lang="en-US"/>
          </a:p>
        </p:txBody>
      </p:sp>
      <p:sp>
        <p:nvSpPr>
          <p:cNvPr id="2060" name="Rectangle 12"/>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defRPr kumimoji="0" sz="1200">
                <a:latin typeface="Verdana" pitchFamily="45" charset="0"/>
                <a:ea typeface="+mn-ea"/>
              </a:defRPr>
            </a:lvl1pPr>
          </a:lstStyle>
          <a:p>
            <a:pPr>
              <a:defRPr/>
            </a:pPr>
            <a:endParaRPr lang="en-US"/>
          </a:p>
        </p:txBody>
      </p:sp>
      <p:sp>
        <p:nvSpPr>
          <p:cNvPr id="2061" name="Rectangle 13"/>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kumimoji="0" sz="1200" smtClean="0">
                <a:ea typeface="ＭＳ Ｐゴシック" charset="-128"/>
              </a:defRPr>
            </a:lvl1pPr>
          </a:lstStyle>
          <a:p>
            <a:pPr>
              <a:defRPr/>
            </a:pPr>
            <a:fld id="{0E6F82E1-5CFC-4AA2-8B34-CCC5E70FE57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erdana" pitchFamily="45" charset="0"/>
        <a:ea typeface="ヒラギノ角ゴ Pro W3" pitchFamily="80" charset="-128"/>
        <a:cs typeface="ヒラギノ角ゴ Pro W3" pitchFamily="80" charset="-128"/>
      </a:defRPr>
    </a:lvl1pPr>
    <a:lvl2pPr marL="4572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2pPr>
    <a:lvl3pPr marL="9144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3pPr>
    <a:lvl4pPr marL="13716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4pPr>
    <a:lvl5pPr marL="1828800" algn="l" rtl="0" eaLnBrk="0" fontAlgn="base" hangingPunct="0">
      <a:spcBef>
        <a:spcPct val="30000"/>
      </a:spcBef>
      <a:spcAft>
        <a:spcPct val="0"/>
      </a:spcAft>
      <a:defRPr kumimoji="1" sz="1200" kern="1200">
        <a:solidFill>
          <a:schemeClr val="tx1"/>
        </a:solidFill>
        <a:latin typeface="Verdana" pitchFamily="45" charset="0"/>
        <a:ea typeface="ヒラギノ角ゴ Pro W3" pitchFamily="4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to mention that even though physics</a:t>
            </a:r>
            <a:r>
              <a:rPr lang="en-US" baseline="0" dirty="0" smtClean="0"/>
              <a:t> engines are becoming more commonly used, there is still a place for game-level simple representations.</a:t>
            </a:r>
            <a:endParaRPr lang="en-US" dirty="0"/>
          </a:p>
        </p:txBody>
      </p:sp>
      <p:sp>
        <p:nvSpPr>
          <p:cNvPr id="4" name="Slide Number Placeholder 3"/>
          <p:cNvSpPr>
            <a:spLocks noGrp="1"/>
          </p:cNvSpPr>
          <p:nvPr>
            <p:ph type="sldNum" sz="quarter" idx="10"/>
          </p:nvPr>
        </p:nvSpPr>
        <p:spPr/>
        <p:txBody>
          <a:bodyPr/>
          <a:lstStyle/>
          <a:p>
            <a:pPr>
              <a:defRPr/>
            </a:pPr>
            <a:fld id="{0E6F82E1-5CFC-4AA2-8B34-CCC5E70FE57F}"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Clank </a:t>
            </a:r>
            <a:r>
              <a:rPr lang="en-US" dirty="0" err="1" smtClean="0"/>
              <a:t>vac</a:t>
            </a:r>
            <a:r>
              <a:rPr lang="en-US" dirty="0" smtClean="0"/>
              <a:t>-u story here.</a:t>
            </a:r>
            <a:endParaRPr lang="en-US" dirty="0"/>
          </a:p>
        </p:txBody>
      </p:sp>
      <p:sp>
        <p:nvSpPr>
          <p:cNvPr id="4" name="Slide Number Placeholder 3"/>
          <p:cNvSpPr>
            <a:spLocks noGrp="1"/>
          </p:cNvSpPr>
          <p:nvPr>
            <p:ph type="sldNum" sz="quarter" idx="10"/>
          </p:nvPr>
        </p:nvSpPr>
        <p:spPr/>
        <p:txBody>
          <a:bodyPr/>
          <a:lstStyle/>
          <a:p>
            <a:pPr>
              <a:defRPr/>
            </a:pPr>
            <a:fld id="{0E6F82E1-5CFC-4AA2-8B34-CCC5E70FE57F}" type="slidenum">
              <a:rPr lang="en-US" smtClean="0"/>
              <a:pPr>
                <a:defRPr/>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srcRect/>
          <a:stretch>
            <a:fillRect/>
          </a:stretch>
        </p:blipFill>
        <p:spPr bwMode="auto">
          <a:xfrm>
            <a:off x="0" y="12700"/>
            <a:ext cx="9144000" cy="5105400"/>
          </a:xfrm>
          <a:prstGeom prst="rect">
            <a:avLst/>
          </a:prstGeom>
          <a:noFill/>
          <a:ln w="9525">
            <a:noFill/>
            <a:miter lim="800000"/>
            <a:headEnd/>
            <a:tailEnd/>
          </a:ln>
        </p:spPr>
      </p:pic>
      <p:pic>
        <p:nvPicPr>
          <p:cNvPr id="3" name="Picture 6"/>
          <p:cNvPicPr>
            <a:picLocks noChangeAspect="1"/>
          </p:cNvPicPr>
          <p:nvPr userDrawn="1"/>
        </p:nvPicPr>
        <p:blipFill>
          <a:blip r:embed="rId3"/>
          <a:srcRect/>
          <a:stretch>
            <a:fillRect/>
          </a:stretch>
        </p:blipFill>
        <p:spPr bwMode="auto">
          <a:xfrm>
            <a:off x="7454900" y="158750"/>
            <a:ext cx="1460500" cy="508000"/>
          </a:xfrm>
          <a:prstGeom prst="rect">
            <a:avLst/>
          </a:prstGeom>
          <a:noFill/>
          <a:ln w="9525">
            <a:noFill/>
            <a:miter lim="800000"/>
            <a:headEnd/>
            <a:tailEnd/>
          </a:ln>
        </p:spPr>
      </p:pic>
      <p:pic>
        <p:nvPicPr>
          <p:cNvPr id="4" name="Picture 7"/>
          <p:cNvPicPr>
            <a:picLocks noChangeAspect="1"/>
          </p:cNvPicPr>
          <p:nvPr userDrawn="1"/>
        </p:nvPicPr>
        <p:blipFill>
          <a:blip r:embed="rId4"/>
          <a:srcRect/>
          <a:stretch>
            <a:fillRect/>
          </a:stretch>
        </p:blipFill>
        <p:spPr bwMode="auto">
          <a:xfrm>
            <a:off x="6858000" y="4552950"/>
            <a:ext cx="2019300" cy="4254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0"/>
            <a:ext cx="8077200" cy="781050"/>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1504950"/>
            <a:ext cx="8077200" cy="2743200"/>
          </a:xfrm>
          <a:prstGeom prst="rect">
            <a:avLst/>
          </a:prstGeom>
        </p:spPr>
        <p:txBody>
          <a:bodyPr/>
          <a:lstStyle>
            <a:lvl1pPr indent="-27432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4"/>
          <p:cNvSpPr>
            <a:spLocks noChangeArrowheads="1"/>
          </p:cNvSpPr>
          <p:nvPr userDrawn="1"/>
        </p:nvSpPr>
        <p:spPr bwMode="auto">
          <a:xfrm>
            <a:off x="0" y="133350"/>
            <a:ext cx="9144000" cy="381000"/>
          </a:xfrm>
          <a:prstGeom prst="rect">
            <a:avLst/>
          </a:prstGeom>
          <a:solidFill>
            <a:srgbClr val="000000"/>
          </a:solidFill>
          <a:ln w="9525">
            <a:noFill/>
            <a:round/>
            <a:headEnd/>
            <a:tailEnd/>
          </a:ln>
        </p:spPr>
        <p:txBody>
          <a:bodyPr/>
          <a:lstStyle/>
          <a:p>
            <a:pPr algn="r">
              <a:defRPr/>
            </a:pPr>
            <a:endParaRPr lang="en-US">
              <a:solidFill>
                <a:srgbClr val="000000"/>
              </a:solidFill>
              <a:ea typeface="ＭＳ Ｐゴシック" charset="-128"/>
            </a:endParaRPr>
          </a:p>
        </p:txBody>
      </p:sp>
      <p:pic>
        <p:nvPicPr>
          <p:cNvPr id="1027" name="Picture 1"/>
          <p:cNvPicPr>
            <a:picLocks noChangeAspect="1"/>
          </p:cNvPicPr>
          <p:nvPr userDrawn="1"/>
        </p:nvPicPr>
        <p:blipFill>
          <a:blip r:embed="rId4"/>
          <a:srcRect/>
          <a:stretch>
            <a:fillRect/>
          </a:stretch>
        </p:blipFill>
        <p:spPr bwMode="auto">
          <a:xfrm>
            <a:off x="304800" y="285750"/>
            <a:ext cx="2667000" cy="100013"/>
          </a:xfrm>
          <a:prstGeom prst="rect">
            <a:avLst/>
          </a:prstGeom>
          <a:noFill/>
          <a:ln w="9525">
            <a:noFill/>
            <a:miter lim="800000"/>
            <a:headEnd/>
            <a:tailEnd/>
          </a:ln>
        </p:spPr>
      </p:pic>
      <p:pic>
        <p:nvPicPr>
          <p:cNvPr id="1028" name="Picture 8"/>
          <p:cNvPicPr>
            <a:picLocks noChangeAspect="1"/>
          </p:cNvPicPr>
          <p:nvPr userDrawn="1"/>
        </p:nvPicPr>
        <p:blipFill>
          <a:blip r:embed="rId5"/>
          <a:srcRect/>
          <a:stretch>
            <a:fillRect/>
          </a:stretch>
        </p:blipFill>
        <p:spPr bwMode="auto">
          <a:xfrm>
            <a:off x="6096000" y="285750"/>
            <a:ext cx="2705100" cy="114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8" r:id="rId1"/>
    <p:sldLayoutId id="2147483677" r:id="rId2"/>
  </p:sldLayoutIdLst>
  <p:txStyles>
    <p:titleStyle>
      <a:lvl1pPr algn="l" rtl="0" eaLnBrk="0" fontAlgn="base" hangingPunct="0">
        <a:spcBef>
          <a:spcPct val="0"/>
        </a:spcBef>
        <a:spcAft>
          <a:spcPct val="0"/>
        </a:spcAft>
        <a:defRPr sz="3600">
          <a:solidFill>
            <a:srgbClr val="000000"/>
          </a:solidFill>
          <a:latin typeface="+mj-lt"/>
          <a:ea typeface="ヒラギノ角ゴ Pro W3" pitchFamily="80" charset="-128"/>
          <a:cs typeface="ヒラギノ角ゴ Pro W3" pitchFamily="80" charset="-128"/>
        </a:defRPr>
      </a:lvl1pPr>
      <a:lvl2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2pPr>
      <a:lvl3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3pPr>
      <a:lvl4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4pPr>
      <a:lvl5pPr algn="l" rtl="0" eaLnBrk="0" fontAlgn="base" hangingPunct="0">
        <a:spcBef>
          <a:spcPct val="0"/>
        </a:spcBef>
        <a:spcAft>
          <a:spcPct val="0"/>
        </a:spcAft>
        <a:defRPr sz="3600">
          <a:solidFill>
            <a:srgbClr val="000000"/>
          </a:solidFill>
          <a:latin typeface="Verdana" pitchFamily="45" charset="0"/>
          <a:ea typeface="ヒラギノ角ゴ Pro W3" pitchFamily="80" charset="-128"/>
          <a:cs typeface="ヒラギノ角ゴ Pro W3" pitchFamily="80" charset="-128"/>
        </a:defRPr>
      </a:lvl5pPr>
      <a:lvl6pPr marL="457200" algn="l" rtl="0" fontAlgn="base">
        <a:spcBef>
          <a:spcPct val="0"/>
        </a:spcBef>
        <a:spcAft>
          <a:spcPct val="0"/>
        </a:spcAft>
        <a:defRPr sz="4000">
          <a:solidFill>
            <a:srgbClr val="000000"/>
          </a:solidFill>
          <a:latin typeface="Verdana" pitchFamily="45" charset="0"/>
        </a:defRPr>
      </a:lvl6pPr>
      <a:lvl7pPr marL="914400" algn="l" rtl="0" fontAlgn="base">
        <a:spcBef>
          <a:spcPct val="0"/>
        </a:spcBef>
        <a:spcAft>
          <a:spcPct val="0"/>
        </a:spcAft>
        <a:defRPr sz="4000">
          <a:solidFill>
            <a:srgbClr val="000000"/>
          </a:solidFill>
          <a:latin typeface="Verdana" pitchFamily="45" charset="0"/>
        </a:defRPr>
      </a:lvl7pPr>
      <a:lvl8pPr marL="1371600" algn="l" rtl="0" fontAlgn="base">
        <a:spcBef>
          <a:spcPct val="0"/>
        </a:spcBef>
        <a:spcAft>
          <a:spcPct val="0"/>
        </a:spcAft>
        <a:defRPr sz="4000">
          <a:solidFill>
            <a:srgbClr val="000000"/>
          </a:solidFill>
          <a:latin typeface="Verdana" pitchFamily="45" charset="0"/>
        </a:defRPr>
      </a:lvl8pPr>
      <a:lvl9pPr marL="1828800" algn="l" rtl="0" fontAlgn="base">
        <a:spcBef>
          <a:spcPct val="0"/>
        </a:spcBef>
        <a:spcAft>
          <a:spcPct val="0"/>
        </a:spcAft>
        <a:defRPr sz="4000">
          <a:solidFill>
            <a:srgbClr val="000000"/>
          </a:solidFill>
          <a:latin typeface="Verdana" pitchFamily="45" charset="0"/>
        </a:defRPr>
      </a:lvl9pPr>
    </p:titleStyle>
    <p:bodyStyle>
      <a:lvl1pPr algn="l" rtl="0" eaLnBrk="0" fontAlgn="base" hangingPunct="0">
        <a:spcBef>
          <a:spcPct val="20000"/>
        </a:spcBef>
        <a:spcAft>
          <a:spcPct val="0"/>
        </a:spcAft>
        <a:buClr>
          <a:srgbClr val="000000"/>
        </a:buClr>
        <a:buSzPct val="75000"/>
        <a:buFont typeface="Verdana" pitchFamily="34" charset="0"/>
        <a:buChar char="●"/>
        <a:defRPr sz="2800">
          <a:solidFill>
            <a:srgbClr val="000000"/>
          </a:solidFill>
          <a:latin typeface="+mn-lt"/>
          <a:ea typeface="ヒラギノ角ゴ Pro W3" pitchFamily="80" charset="-128"/>
          <a:cs typeface="ヒラギノ角ゴ Pro W3" pitchFamily="80" charset="-128"/>
        </a:defRPr>
      </a:lvl1pPr>
      <a:lvl2pPr marL="742950" indent="-285750" algn="l" rtl="0" eaLnBrk="0" fontAlgn="base" hangingPunct="0">
        <a:spcBef>
          <a:spcPct val="20000"/>
        </a:spcBef>
        <a:spcAft>
          <a:spcPct val="0"/>
        </a:spcAft>
        <a:buClr>
          <a:srgbClr val="000000"/>
        </a:buClr>
        <a:buSzPct val="75000"/>
        <a:buFont typeface="Verdana" pitchFamily="34" charset="0"/>
        <a:buChar char="●"/>
        <a:defRPr sz="2400">
          <a:solidFill>
            <a:srgbClr val="000000"/>
          </a:solidFill>
          <a:latin typeface="+mn-lt"/>
          <a:ea typeface="ヒラギノ角ゴ Pro W3" pitchFamily="45" charset="-128"/>
        </a:defRPr>
      </a:lvl2pPr>
      <a:lvl3pPr marL="914400" algn="l" rtl="0" eaLnBrk="0" fontAlgn="base" hangingPunct="0">
        <a:spcBef>
          <a:spcPct val="20000"/>
        </a:spcBef>
        <a:spcAft>
          <a:spcPct val="0"/>
        </a:spcAft>
        <a:buClr>
          <a:srgbClr val="000000"/>
        </a:buClr>
        <a:buSzPct val="75000"/>
        <a:buFont typeface="Verdana" pitchFamily="34" charset="0"/>
        <a:buChar char="●"/>
        <a:defRPr sz="2000">
          <a:solidFill>
            <a:srgbClr val="000000"/>
          </a:solidFill>
          <a:latin typeface="+mn-lt"/>
          <a:ea typeface="ヒラギノ角ゴ Pro W3" pitchFamily="45" charset="-128"/>
        </a:defRPr>
      </a:lvl3pPr>
      <a:lvl4pPr marL="1371600" algn="l" rtl="0" eaLnBrk="0" fontAlgn="base" hangingPunct="0">
        <a:spcBef>
          <a:spcPct val="20000"/>
        </a:spcBef>
        <a:spcAft>
          <a:spcPct val="0"/>
        </a:spcAft>
        <a:buClr>
          <a:srgbClr val="000000"/>
        </a:buClr>
        <a:buSzPct val="70000"/>
        <a:buFont typeface="Verdana" pitchFamily="34" charset="0"/>
        <a:buChar char="●"/>
        <a:defRPr>
          <a:solidFill>
            <a:srgbClr val="000000"/>
          </a:solidFill>
          <a:latin typeface="+mn-lt"/>
          <a:ea typeface="ヒラギノ角ゴ Pro W3" pitchFamily="45" charset="-128"/>
        </a:defRPr>
      </a:lvl4pPr>
      <a:lvl5pPr marL="1828800" algn="l" rtl="0" eaLnBrk="0" fontAlgn="base" hangingPunct="0">
        <a:spcBef>
          <a:spcPct val="20000"/>
        </a:spcBef>
        <a:spcAft>
          <a:spcPct val="0"/>
        </a:spcAft>
        <a:buClr>
          <a:srgbClr val="000000"/>
        </a:buClr>
        <a:buSzPct val="75000"/>
        <a:buFont typeface="Verdana" pitchFamily="34" charset="0"/>
        <a:buChar char="●"/>
        <a:defRPr>
          <a:solidFill>
            <a:srgbClr val="000000"/>
          </a:solidFill>
          <a:latin typeface="+mn-lt"/>
          <a:ea typeface="ヒラギノ角ゴ Pro W3" pitchFamily="45" charset="-128"/>
        </a:defRPr>
      </a:lvl5pPr>
      <a:lvl6pPr marL="25146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6pPr>
      <a:lvl7pPr marL="29718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7pPr>
      <a:lvl8pPr marL="34290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8pPr>
      <a:lvl9pPr marL="3886200" indent="-228600" algn="l" rtl="0" fontAlgn="base">
        <a:spcBef>
          <a:spcPct val="20000"/>
        </a:spcBef>
        <a:spcAft>
          <a:spcPct val="0"/>
        </a:spcAft>
        <a:buClr>
          <a:schemeClr val="accent1"/>
        </a:buClr>
        <a:buSzPct val="75000"/>
        <a:buFont typeface="Wingdings" charset="2"/>
        <a:buChar char="&gt;"/>
        <a:defRPr>
          <a:solidFill>
            <a:srgbClr val="000000"/>
          </a:solidFill>
          <a:latin typeface="+mn-lt"/>
          <a:ea typeface="ヒラギノ角ゴ Pro W3" pitchFamily="4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brien@nc.rr.com" TargetMode="External"/><Relationship Id="rId2" Type="http://schemas.openxmlformats.org/officeDocument/2006/relationships/hyperlink" Target="mailto:jobrien@insomniacgam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9.bin"/><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8.bin"/><Relationship Id="rId11" Type="http://schemas.openxmlformats.org/officeDocument/2006/relationships/oleObject" Target="../embeddings/oleObject43.bin"/><Relationship Id="rId5" Type="http://schemas.openxmlformats.org/officeDocument/2006/relationships/oleObject" Target="../embeddings/oleObject37.bin"/><Relationship Id="rId10" Type="http://schemas.openxmlformats.org/officeDocument/2006/relationships/oleObject" Target="../embeddings/oleObject42.bin"/><Relationship Id="rId4" Type="http://schemas.openxmlformats.org/officeDocument/2006/relationships/oleObject" Target="../embeddings/oleObject36.bin"/><Relationship Id="rId9"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57.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mathworld.wolfram.com/" TargetMode="External"/><Relationship Id="rId2" Type="http://schemas.openxmlformats.org/officeDocument/2006/relationships/hyperlink" Target="http://yudkowsky.net/rational/bayes" TargetMode="External"/><Relationship Id="rId1" Type="http://schemas.openxmlformats.org/officeDocument/2006/relationships/slideLayout" Target="../slideLayouts/slideLayout2.xml"/><Relationship Id="rId4" Type="http://schemas.openxmlformats.org/officeDocument/2006/relationships/hyperlink" Target="http://www.seattlerobotics.org/encoder/mar98/fuz/fl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bwMode="auto">
          <a:xfrm>
            <a:off x="685800" y="1276350"/>
            <a:ext cx="7924800" cy="2286000"/>
          </a:xfrm>
          <a:prstGeom prst="rect">
            <a:avLst/>
          </a:prstGeom>
          <a:noFill/>
          <a:ln>
            <a:miter lim="800000"/>
            <a:headEnd/>
            <a:tailEnd/>
          </a:ln>
        </p:spPr>
        <p:txBody>
          <a:bodyPr/>
          <a:lstStyle/>
          <a:p>
            <a:r>
              <a:rPr lang="en-US" dirty="0" smtClean="0">
                <a:ea typeface="ヒラギノ角ゴ Pro W3" charset="-128"/>
              </a:rPr>
              <a:t>Math for </a:t>
            </a:r>
            <a:r>
              <a:rPr lang="en-US" dirty="0" err="1" smtClean="0">
                <a:ea typeface="ヒラギノ角ゴ Pro W3" charset="-128"/>
              </a:rPr>
              <a:t>Gameplay</a:t>
            </a:r>
            <a:r>
              <a:rPr lang="en-US" dirty="0" smtClean="0">
                <a:ea typeface="ヒラギノ角ゴ Pro W3" charset="-128"/>
              </a:rPr>
              <a:t> / AI</a:t>
            </a:r>
            <a:br>
              <a:rPr lang="en-US" dirty="0" smtClean="0">
                <a:ea typeface="ヒラギノ角ゴ Pro W3" charset="-128"/>
              </a:rPr>
            </a:br>
            <a:r>
              <a:rPr lang="en-US" dirty="0" smtClean="0">
                <a:ea typeface="ヒラギノ角ゴ Pro W3" charset="-128"/>
              </a:rPr>
              <a:t/>
            </a:r>
            <a:br>
              <a:rPr lang="en-US" dirty="0" smtClean="0">
                <a:ea typeface="ヒラギノ角ゴ Pro W3" charset="-128"/>
              </a:rPr>
            </a:br>
            <a:r>
              <a:rPr lang="en-US" sz="2400" b="1" dirty="0" smtClean="0">
                <a:ea typeface="ヒラギノ角ゴ Pro W3" charset="-128"/>
              </a:rPr>
              <a:t>John O’Brien</a:t>
            </a:r>
            <a:r>
              <a:rPr lang="en-US" sz="2400" dirty="0" smtClean="0">
                <a:ea typeface="ヒラギノ角ゴ Pro W3" charset="-128"/>
              </a:rPr>
              <a:t/>
            </a:r>
            <a:br>
              <a:rPr lang="en-US" sz="2400" dirty="0" smtClean="0">
                <a:ea typeface="ヒラギノ角ゴ Pro W3" charset="-128"/>
              </a:rPr>
            </a:br>
            <a:r>
              <a:rPr lang="en-US" sz="2400" dirty="0" smtClean="0">
                <a:ea typeface="ヒラギノ角ゴ Pro W3" charset="-128"/>
              </a:rPr>
              <a:t>Senior </a:t>
            </a:r>
            <a:r>
              <a:rPr lang="en-US" sz="2400" dirty="0" err="1" smtClean="0">
                <a:ea typeface="ヒラギノ角ゴ Pro W3" charset="-128"/>
              </a:rPr>
              <a:t>Gameplay</a:t>
            </a:r>
            <a:r>
              <a:rPr lang="en-US" sz="2400" dirty="0" smtClean="0">
                <a:ea typeface="ヒラギノ角ゴ Pro W3" charset="-128"/>
              </a:rPr>
              <a:t> Programmer</a:t>
            </a:r>
            <a:br>
              <a:rPr lang="en-US" sz="2400" dirty="0" smtClean="0">
                <a:ea typeface="ヒラギノ角ゴ Pro W3" charset="-128"/>
              </a:rPr>
            </a:br>
            <a:r>
              <a:rPr lang="en-US" sz="2400" dirty="0" smtClean="0">
                <a:ea typeface="ヒラギノ角ゴ Pro W3" charset="-128"/>
              </a:rPr>
              <a:t>Insomniac Games, Inc</a:t>
            </a:r>
            <a:br>
              <a:rPr lang="en-US" sz="2400" dirty="0" smtClean="0">
                <a:ea typeface="ヒラギノ角ゴ Pro W3" charset="-128"/>
              </a:rPr>
            </a:br>
            <a:r>
              <a:rPr lang="en-US" sz="2400" dirty="0" smtClean="0">
                <a:ea typeface="ヒラギノ角ゴ Pro W3" charset="-128"/>
                <a:hlinkClick r:id="rId2"/>
              </a:rPr>
              <a:t>jobrien@insomniacgames.com</a:t>
            </a:r>
            <a:r>
              <a:rPr lang="en-US" sz="2400" smtClean="0">
                <a:ea typeface="ヒラギノ角ゴ Pro W3" charset="-128"/>
              </a:rPr>
              <a:t/>
            </a:r>
            <a:br>
              <a:rPr lang="en-US" sz="2400" smtClean="0">
                <a:ea typeface="ヒラギノ角ゴ Pro W3" charset="-128"/>
              </a:rPr>
            </a:br>
            <a:r>
              <a:rPr lang="en-US" sz="2400" smtClean="0">
                <a:ea typeface="ヒラギノ角ゴ Pro W3" charset="-128"/>
                <a:hlinkClick r:id="rId3"/>
              </a:rPr>
              <a:t>jobrien@nc.rr.com</a:t>
            </a:r>
            <a:r>
              <a:rPr lang="en-US" sz="2400" smtClean="0">
                <a:ea typeface="ヒラギノ角ゴ Pro W3" charset="-128"/>
              </a:rPr>
              <a:t/>
            </a:r>
            <a:br>
              <a:rPr lang="en-US" sz="2400" smtClean="0">
                <a:ea typeface="ヒラギノ角ゴ Pro W3" charset="-128"/>
              </a:rPr>
            </a:br>
            <a:r>
              <a:rPr lang="en-US" sz="2400" dirty="0" smtClean="0">
                <a:ea typeface="ヒラギノ角ゴ Pro W3" charset="-128"/>
              </a:rPr>
              <a:t/>
            </a:r>
            <a:br>
              <a:rPr lang="en-US" sz="2400" dirty="0" smtClean="0">
                <a:ea typeface="ヒラギノ角ゴ Pro W3" charset="-128"/>
              </a:rPr>
            </a:br>
            <a:endParaRPr lang="en-US" sz="2400" dirty="0" smtClean="0">
              <a:ea typeface="ヒラギノ角ゴ Pro W3"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 – Plane Intersection</a:t>
            </a:r>
            <a:endParaRPr lang="en-US" dirty="0"/>
          </a:p>
        </p:txBody>
      </p:sp>
      <p:sp>
        <p:nvSpPr>
          <p:cNvPr id="3" name="Content Placeholder 2"/>
          <p:cNvSpPr>
            <a:spLocks noGrp="1"/>
          </p:cNvSpPr>
          <p:nvPr>
            <p:ph sz="quarter" idx="10"/>
          </p:nvPr>
        </p:nvSpPr>
        <p:spPr/>
        <p:txBody>
          <a:bodyPr/>
          <a:lstStyle/>
          <a:p>
            <a:r>
              <a:rPr lang="en-US" sz="2400" dirty="0" smtClean="0"/>
              <a:t>Sphere and a plane intersect if d &lt; r, where d equals the absolute value of the </a:t>
            </a:r>
            <a:r>
              <a:rPr lang="en-US" sz="2400" i="1" dirty="0" smtClean="0"/>
              <a:t>plane equation</a:t>
            </a:r>
            <a:r>
              <a:rPr lang="en-US" sz="2400" dirty="0" smtClean="0"/>
              <a:t>.</a:t>
            </a:r>
          </a:p>
        </p:txBody>
      </p:sp>
      <p:sp>
        <p:nvSpPr>
          <p:cNvPr id="4" name="Oval 3"/>
          <p:cNvSpPr/>
          <p:nvPr/>
        </p:nvSpPr>
        <p:spPr bwMode="auto">
          <a:xfrm>
            <a:off x="3590925" y="3257550"/>
            <a:ext cx="1066800" cy="1066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 name="Straight Connector 4"/>
          <p:cNvCxnSpPr/>
          <p:nvPr/>
        </p:nvCxnSpPr>
        <p:spPr bwMode="auto">
          <a:xfrm>
            <a:off x="4114800" y="3790950"/>
            <a:ext cx="304800" cy="38100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cxnSp>
        <p:nvCxnSpPr>
          <p:cNvPr id="6" name="Straight Connector 5"/>
          <p:cNvCxnSpPr/>
          <p:nvPr/>
        </p:nvCxnSpPr>
        <p:spPr bwMode="auto">
          <a:xfrm>
            <a:off x="3581400" y="3790950"/>
            <a:ext cx="5334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graphicFrame>
        <p:nvGraphicFramePr>
          <p:cNvPr id="7" name="Object 6"/>
          <p:cNvGraphicFramePr>
            <a:graphicFrameLocks noChangeAspect="1"/>
          </p:cNvGraphicFramePr>
          <p:nvPr/>
        </p:nvGraphicFramePr>
        <p:xfrm>
          <a:off x="3209925" y="3562350"/>
          <a:ext cx="304800" cy="330200"/>
        </p:xfrm>
        <a:graphic>
          <a:graphicData uri="http://schemas.openxmlformats.org/presentationml/2006/ole">
            <p:oleObj spid="_x0000_s21506" name="Equation" r:id="rId3" imgW="190440" imgH="177480" progId="Equation.3">
              <p:embed/>
            </p:oleObj>
          </a:graphicData>
        </a:graphic>
      </p:graphicFrame>
      <p:graphicFrame>
        <p:nvGraphicFramePr>
          <p:cNvPr id="8" name="Object 4"/>
          <p:cNvGraphicFramePr>
            <a:graphicFrameLocks noChangeAspect="1"/>
          </p:cNvGraphicFramePr>
          <p:nvPr/>
        </p:nvGraphicFramePr>
        <p:xfrm>
          <a:off x="3810000" y="3562350"/>
          <a:ext cx="182563" cy="163513"/>
        </p:xfrm>
        <a:graphic>
          <a:graphicData uri="http://schemas.openxmlformats.org/presentationml/2006/ole">
            <p:oleObj spid="_x0000_s21507" name="Equation" r:id="rId4" imgW="152280" imgH="126720" progId="Equation.3">
              <p:embed/>
            </p:oleObj>
          </a:graphicData>
        </a:graphic>
      </p:graphicFrame>
      <p:graphicFrame>
        <p:nvGraphicFramePr>
          <p:cNvPr id="9" name="Object 6"/>
          <p:cNvGraphicFramePr>
            <a:graphicFrameLocks noChangeAspect="1"/>
          </p:cNvGraphicFramePr>
          <p:nvPr/>
        </p:nvGraphicFramePr>
        <p:xfrm>
          <a:off x="4343400" y="3714750"/>
          <a:ext cx="168275" cy="230187"/>
        </p:xfrm>
        <a:graphic>
          <a:graphicData uri="http://schemas.openxmlformats.org/presentationml/2006/ole">
            <p:oleObj spid="_x0000_s21508" name="Equation" r:id="rId5" imgW="139680" imgH="177480" progId="Equation.3">
              <p:embed/>
            </p:oleObj>
          </a:graphicData>
        </a:graphic>
      </p:graphicFrame>
      <p:cxnSp>
        <p:nvCxnSpPr>
          <p:cNvPr id="10" name="Straight Connector 9"/>
          <p:cNvCxnSpPr/>
          <p:nvPr/>
        </p:nvCxnSpPr>
        <p:spPr bwMode="auto">
          <a:xfrm flipV="1">
            <a:off x="3810000" y="3105150"/>
            <a:ext cx="2057400" cy="1447800"/>
          </a:xfrm>
          <a:prstGeom prst="line">
            <a:avLst/>
          </a:prstGeom>
          <a:solidFill>
            <a:schemeClr val="accent1"/>
          </a:solidFill>
          <a:ln w="15875" cap="flat" cmpd="sng" algn="ctr">
            <a:solidFill>
              <a:srgbClr val="000000"/>
            </a:solidFill>
            <a:prstDash val="solid"/>
            <a:round/>
            <a:headEnd type="triangle" w="med" len="med"/>
            <a:tailEnd type="triangl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Axis-Aligned Bounding Boxes</a:t>
            </a:r>
            <a:endParaRPr lang="en-US" dirty="0"/>
          </a:p>
        </p:txBody>
      </p:sp>
      <p:sp>
        <p:nvSpPr>
          <p:cNvPr id="3" name="Content Placeholder 2"/>
          <p:cNvSpPr>
            <a:spLocks noGrp="1"/>
          </p:cNvSpPr>
          <p:nvPr>
            <p:ph sz="quarter" idx="10"/>
          </p:nvPr>
        </p:nvSpPr>
        <p:spPr/>
        <p:txBody>
          <a:bodyPr/>
          <a:lstStyle/>
          <a:p>
            <a:r>
              <a:rPr lang="en-US" dirty="0" smtClean="0"/>
              <a:t>An AABB is a box surrounding an object which is aligned to the world-axes.</a:t>
            </a:r>
            <a:endParaRPr lang="en-US" dirty="0"/>
          </a:p>
        </p:txBody>
      </p:sp>
      <p:sp>
        <p:nvSpPr>
          <p:cNvPr id="5" name="Rounded Rectangle 4"/>
          <p:cNvSpPr/>
          <p:nvPr/>
        </p:nvSpPr>
        <p:spPr bwMode="auto">
          <a:xfrm>
            <a:off x="2514600" y="3638550"/>
            <a:ext cx="3886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Trapezoid 6"/>
          <p:cNvSpPr/>
          <p:nvPr/>
        </p:nvSpPr>
        <p:spPr bwMode="auto">
          <a:xfrm>
            <a:off x="3810000" y="2876550"/>
            <a:ext cx="1219200" cy="762000"/>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Isosceles Triangle 7"/>
          <p:cNvSpPr/>
          <p:nvPr/>
        </p:nvSpPr>
        <p:spPr bwMode="auto">
          <a:xfrm rot="10800000">
            <a:off x="5410200" y="4248150"/>
            <a:ext cx="914400" cy="381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 name="Rectangle 3"/>
          <p:cNvSpPr/>
          <p:nvPr/>
        </p:nvSpPr>
        <p:spPr bwMode="auto">
          <a:xfrm>
            <a:off x="2514600" y="2876550"/>
            <a:ext cx="3886200" cy="1752600"/>
          </a:xfrm>
          <a:prstGeom prst="rect">
            <a:avLst/>
          </a:prstGeom>
          <a:noFill/>
          <a:ln w="19050" cap="flat" cmpd="sng" algn="ctr">
            <a:solidFill>
              <a:schemeClr val="accent4">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Representation</a:t>
            </a:r>
            <a:endParaRPr lang="en-US" dirty="0"/>
          </a:p>
        </p:txBody>
      </p:sp>
      <p:sp>
        <p:nvSpPr>
          <p:cNvPr id="3" name="Content Placeholder 2"/>
          <p:cNvSpPr>
            <a:spLocks noGrp="1"/>
          </p:cNvSpPr>
          <p:nvPr>
            <p:ph sz="quarter" idx="10"/>
          </p:nvPr>
        </p:nvSpPr>
        <p:spPr>
          <a:xfrm>
            <a:off x="533400" y="1504950"/>
            <a:ext cx="8077200" cy="3429000"/>
          </a:xfrm>
        </p:spPr>
        <p:txBody>
          <a:bodyPr/>
          <a:lstStyle/>
          <a:p>
            <a:r>
              <a:rPr lang="en-US" dirty="0" smtClean="0"/>
              <a:t>Can be represented by 2 points – the minimum and maximum </a:t>
            </a:r>
            <a:r>
              <a:rPr lang="en-US" dirty="0" err="1" smtClean="0"/>
              <a:t>x,y,z</a:t>
            </a:r>
            <a:r>
              <a:rPr lang="en-US" dirty="0" smtClean="0"/>
              <a:t> positions</a:t>
            </a:r>
          </a:p>
          <a:p>
            <a:pPr lvl="8"/>
            <a:endParaRPr lang="en-US" dirty="0" smtClean="0"/>
          </a:p>
          <a:p>
            <a:pPr lvl="4">
              <a:buNone/>
            </a:pPr>
            <a:r>
              <a:rPr lang="en-US" dirty="0" smtClean="0"/>
              <a:t>					</a:t>
            </a:r>
          </a:p>
          <a:p>
            <a:pPr>
              <a:buNone/>
            </a:pPr>
            <a:endParaRPr lang="en-US" dirty="0"/>
          </a:p>
        </p:txBody>
      </p:sp>
      <p:sp>
        <p:nvSpPr>
          <p:cNvPr id="5" name="Rounded Rectangle 4"/>
          <p:cNvSpPr/>
          <p:nvPr/>
        </p:nvSpPr>
        <p:spPr bwMode="auto">
          <a:xfrm>
            <a:off x="2514600" y="3638550"/>
            <a:ext cx="38862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Trapezoid 5"/>
          <p:cNvSpPr/>
          <p:nvPr/>
        </p:nvSpPr>
        <p:spPr bwMode="auto">
          <a:xfrm>
            <a:off x="3810000" y="2876550"/>
            <a:ext cx="1219200" cy="762000"/>
          </a:xfrm>
          <a:prstGeom prst="trapezoi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Isosceles Triangle 6"/>
          <p:cNvSpPr/>
          <p:nvPr/>
        </p:nvSpPr>
        <p:spPr bwMode="auto">
          <a:xfrm rot="10800000">
            <a:off x="5410200" y="4248150"/>
            <a:ext cx="914400" cy="3810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Rectangle 7"/>
          <p:cNvSpPr/>
          <p:nvPr/>
        </p:nvSpPr>
        <p:spPr bwMode="auto">
          <a:xfrm>
            <a:off x="2514600" y="2876550"/>
            <a:ext cx="3886200" cy="1752600"/>
          </a:xfrm>
          <a:prstGeom prst="rect">
            <a:avLst/>
          </a:prstGeom>
          <a:noFill/>
          <a:ln w="19050" cap="flat" cmpd="sng" algn="ctr">
            <a:solidFill>
              <a:schemeClr val="accent4">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 name="Oval 8"/>
          <p:cNvSpPr/>
          <p:nvPr/>
        </p:nvSpPr>
        <p:spPr bwMode="auto">
          <a:xfrm>
            <a:off x="6400800" y="2800350"/>
            <a:ext cx="76200" cy="76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2438400" y="4629150"/>
            <a:ext cx="76200" cy="76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aphicFrame>
        <p:nvGraphicFramePr>
          <p:cNvPr id="11" name="Object 10"/>
          <p:cNvGraphicFramePr>
            <a:graphicFrameLocks noChangeAspect="1"/>
          </p:cNvGraphicFramePr>
          <p:nvPr/>
        </p:nvGraphicFramePr>
        <p:xfrm>
          <a:off x="6629400" y="2647950"/>
          <a:ext cx="1600200" cy="431800"/>
        </p:xfrm>
        <a:graphic>
          <a:graphicData uri="http://schemas.openxmlformats.org/presentationml/2006/ole">
            <p:oleObj spid="_x0000_s22530" name="Equation" r:id="rId3" imgW="812520" imgH="203040" progId="Equation.3">
              <p:embed/>
            </p:oleObj>
          </a:graphicData>
        </a:graphic>
      </p:graphicFrame>
      <p:graphicFrame>
        <p:nvGraphicFramePr>
          <p:cNvPr id="22531" name="Object 3"/>
          <p:cNvGraphicFramePr>
            <a:graphicFrameLocks noChangeAspect="1"/>
          </p:cNvGraphicFramePr>
          <p:nvPr/>
        </p:nvGraphicFramePr>
        <p:xfrm>
          <a:off x="750888" y="4400550"/>
          <a:ext cx="1624012" cy="431800"/>
        </p:xfrm>
        <a:graphic>
          <a:graphicData uri="http://schemas.openxmlformats.org/presentationml/2006/ole">
            <p:oleObj spid="_x0000_s22531" name="Equation" r:id="rId4" imgW="825480" imgH="20304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Pros and Cons</a:t>
            </a:r>
            <a:endParaRPr lang="en-US" dirty="0"/>
          </a:p>
        </p:txBody>
      </p:sp>
      <p:sp>
        <p:nvSpPr>
          <p:cNvPr id="3" name="Content Placeholder 2"/>
          <p:cNvSpPr>
            <a:spLocks noGrp="1"/>
          </p:cNvSpPr>
          <p:nvPr>
            <p:ph sz="quarter" idx="10"/>
          </p:nvPr>
        </p:nvSpPr>
        <p:spPr/>
        <p:txBody>
          <a:bodyPr/>
          <a:lstStyle/>
          <a:p>
            <a:r>
              <a:rPr lang="en-US" dirty="0" smtClean="0"/>
              <a:t>Pros</a:t>
            </a:r>
          </a:p>
          <a:p>
            <a:pPr lvl="1"/>
            <a:r>
              <a:rPr lang="en-US" dirty="0" smtClean="0"/>
              <a:t>Simple representation</a:t>
            </a:r>
          </a:p>
          <a:p>
            <a:pPr lvl="1"/>
            <a:r>
              <a:rPr lang="en-US" dirty="0" smtClean="0"/>
              <a:t>Very cheap intersection computations</a:t>
            </a:r>
          </a:p>
          <a:p>
            <a:r>
              <a:rPr lang="en-US" dirty="0" smtClean="0"/>
              <a:t>Cons</a:t>
            </a:r>
          </a:p>
          <a:p>
            <a:pPr lvl="1"/>
            <a:r>
              <a:rPr lang="en-US" dirty="0" smtClean="0"/>
              <a:t>Need to be re-computed each frame</a:t>
            </a:r>
          </a:p>
          <a:p>
            <a:pPr lvl="1"/>
            <a:r>
              <a:rPr lang="en-US" dirty="0" smtClean="0"/>
              <a:t>Not necessarily a good fit to a model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 AABB Intersection</a:t>
            </a:r>
            <a:endParaRPr lang="en-US" dirty="0"/>
          </a:p>
        </p:txBody>
      </p:sp>
      <p:sp>
        <p:nvSpPr>
          <p:cNvPr id="3" name="Content Placeholder 2"/>
          <p:cNvSpPr>
            <a:spLocks noGrp="1"/>
          </p:cNvSpPr>
          <p:nvPr>
            <p:ph sz="quarter" idx="10"/>
          </p:nvPr>
        </p:nvSpPr>
        <p:spPr>
          <a:xfrm>
            <a:off x="533400" y="1504950"/>
            <a:ext cx="8077200" cy="3429000"/>
          </a:xfrm>
        </p:spPr>
        <p:txBody>
          <a:bodyPr/>
          <a:lstStyle/>
          <a:p>
            <a:r>
              <a:rPr lang="en-US" sz="2400" dirty="0" smtClean="0"/>
              <a:t>Very simple to calculate.  For each axis, and each object, check if the maximum for one object is less than the minimum for the other.  If this is true for any axis, the objects do not intersect.</a:t>
            </a:r>
          </a:p>
          <a:p>
            <a:endParaRPr lang="en-US" sz="2400" dirty="0" smtClean="0"/>
          </a:p>
          <a:p>
            <a:endParaRPr lang="en-US" sz="2400" dirty="0" smtClean="0"/>
          </a:p>
          <a:p>
            <a:endParaRPr lang="en-US" sz="2400" dirty="0" smtClean="0"/>
          </a:p>
          <a:p>
            <a:pPr lvl="1"/>
            <a:r>
              <a:rPr lang="en-US" sz="2000" dirty="0" smtClean="0"/>
              <a:t>Repeat for each axis.</a:t>
            </a:r>
          </a:p>
          <a:p>
            <a:endParaRPr lang="en-US" sz="2400" dirty="0"/>
          </a:p>
        </p:txBody>
      </p:sp>
      <p:graphicFrame>
        <p:nvGraphicFramePr>
          <p:cNvPr id="4" name="Object 3"/>
          <p:cNvGraphicFramePr>
            <a:graphicFrameLocks noChangeAspect="1"/>
          </p:cNvGraphicFramePr>
          <p:nvPr/>
        </p:nvGraphicFramePr>
        <p:xfrm>
          <a:off x="395288" y="3181350"/>
          <a:ext cx="7743825" cy="990600"/>
        </p:xfrm>
        <a:graphic>
          <a:graphicData uri="http://schemas.openxmlformats.org/presentationml/2006/ole">
            <p:oleObj spid="_x0000_s23554" name="Equation" r:id="rId3" imgW="2958840" imgH="43164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 AABB Intersection</a:t>
            </a:r>
            <a:endParaRPr lang="en-US" dirty="0"/>
          </a:p>
        </p:txBody>
      </p:sp>
      <p:sp>
        <p:nvSpPr>
          <p:cNvPr id="3" name="Content Placeholder 2"/>
          <p:cNvSpPr>
            <a:spLocks noGrp="1"/>
          </p:cNvSpPr>
          <p:nvPr>
            <p:ph sz="quarter" idx="10"/>
          </p:nvPr>
        </p:nvSpPr>
        <p:spPr/>
        <p:txBody>
          <a:bodyPr/>
          <a:lstStyle/>
          <a:p>
            <a:r>
              <a:rPr lang="en-US" sz="2000" dirty="0" smtClean="0"/>
              <a:t>For each axis, the points describing these AABBs overlap.</a:t>
            </a:r>
            <a:endParaRPr lang="en-US" sz="2000" dirty="0"/>
          </a:p>
        </p:txBody>
      </p:sp>
      <p:sp>
        <p:nvSpPr>
          <p:cNvPr id="5" name="Cube 4"/>
          <p:cNvSpPr/>
          <p:nvPr/>
        </p:nvSpPr>
        <p:spPr bwMode="auto">
          <a:xfrm>
            <a:off x="4191000" y="2495550"/>
            <a:ext cx="1676400" cy="1524000"/>
          </a:xfrm>
          <a:prstGeom prst="cub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 name="Cube 3"/>
          <p:cNvSpPr/>
          <p:nvPr/>
        </p:nvSpPr>
        <p:spPr bwMode="auto">
          <a:xfrm>
            <a:off x="2667000" y="2952750"/>
            <a:ext cx="1676400" cy="1524000"/>
          </a:xfrm>
          <a:prstGeom prst="cube">
            <a:avLst/>
          </a:prstGeom>
          <a:noFill/>
          <a:ln w="19050"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 Ray Intersection</a:t>
            </a:r>
            <a:endParaRPr lang="en-US" dirty="0"/>
          </a:p>
        </p:txBody>
      </p:sp>
      <p:sp>
        <p:nvSpPr>
          <p:cNvPr id="4" name="Rectangle 3"/>
          <p:cNvSpPr/>
          <p:nvPr/>
        </p:nvSpPr>
        <p:spPr bwMode="auto">
          <a:xfrm>
            <a:off x="3886200" y="3105150"/>
            <a:ext cx="1295400" cy="1219200"/>
          </a:xfrm>
          <a:prstGeom prst="rect">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graphicFrame>
        <p:nvGraphicFramePr>
          <p:cNvPr id="5" name="Content Placeholder 4"/>
          <p:cNvGraphicFramePr>
            <a:graphicFrameLocks noChangeAspect="1"/>
          </p:cNvGraphicFramePr>
          <p:nvPr>
            <p:ph sz="quarter" idx="10"/>
          </p:nvPr>
        </p:nvGraphicFramePr>
        <p:xfrm>
          <a:off x="3505200" y="4400550"/>
          <a:ext cx="457200" cy="222250"/>
        </p:xfrm>
        <a:graphic>
          <a:graphicData uri="http://schemas.openxmlformats.org/presentationml/2006/ole">
            <p:oleObj spid="_x0000_s24578" name="Equation" r:id="rId3" imgW="291960" imgH="139680" progId="Equation.3">
              <p:embed/>
            </p:oleObj>
          </a:graphicData>
        </a:graphic>
      </p:graphicFrame>
      <p:graphicFrame>
        <p:nvGraphicFramePr>
          <p:cNvPr id="24580" name="Content Placeholder 4"/>
          <p:cNvGraphicFramePr>
            <a:graphicFrameLocks noChangeAspect="1"/>
          </p:cNvGraphicFramePr>
          <p:nvPr/>
        </p:nvGraphicFramePr>
        <p:xfrm>
          <a:off x="4943475" y="4400550"/>
          <a:ext cx="476250" cy="222250"/>
        </p:xfrm>
        <a:graphic>
          <a:graphicData uri="http://schemas.openxmlformats.org/presentationml/2006/ole">
            <p:oleObj spid="_x0000_s24580" name="Equation" r:id="rId4" imgW="304560" imgH="139680" progId="Equation.3">
              <p:embed/>
            </p:oleObj>
          </a:graphicData>
        </a:graphic>
      </p:graphicFrame>
      <p:graphicFrame>
        <p:nvGraphicFramePr>
          <p:cNvPr id="24581" name="Content Placeholder 4"/>
          <p:cNvGraphicFramePr>
            <a:graphicFrameLocks noChangeAspect="1"/>
          </p:cNvGraphicFramePr>
          <p:nvPr/>
        </p:nvGraphicFramePr>
        <p:xfrm>
          <a:off x="5476875" y="4151313"/>
          <a:ext cx="477838" cy="249237"/>
        </p:xfrm>
        <a:graphic>
          <a:graphicData uri="http://schemas.openxmlformats.org/presentationml/2006/ole">
            <p:oleObj spid="_x0000_s24581" name="Equation" r:id="rId5" imgW="304560" imgH="164880" progId="Equation.3">
              <p:embed/>
            </p:oleObj>
          </a:graphicData>
        </a:graphic>
      </p:graphicFrame>
      <p:graphicFrame>
        <p:nvGraphicFramePr>
          <p:cNvPr id="24582" name="Content Placeholder 4"/>
          <p:cNvGraphicFramePr>
            <a:graphicFrameLocks noChangeAspect="1"/>
          </p:cNvGraphicFramePr>
          <p:nvPr/>
        </p:nvGraphicFramePr>
        <p:xfrm>
          <a:off x="5467350" y="3009900"/>
          <a:ext cx="496888" cy="247650"/>
        </p:xfrm>
        <a:graphic>
          <a:graphicData uri="http://schemas.openxmlformats.org/presentationml/2006/ole">
            <p:oleObj spid="_x0000_s24582" name="Equation" r:id="rId6" imgW="317160" imgH="164880" progId="Equation.3">
              <p:embed/>
            </p:oleObj>
          </a:graphicData>
        </a:graphic>
      </p:graphicFrame>
      <p:cxnSp>
        <p:nvCxnSpPr>
          <p:cNvPr id="11" name="Straight Connector 10"/>
          <p:cNvCxnSpPr/>
          <p:nvPr/>
        </p:nvCxnSpPr>
        <p:spPr bwMode="auto">
          <a:xfrm flipV="1">
            <a:off x="1600200" y="1733550"/>
            <a:ext cx="3962400" cy="2743200"/>
          </a:xfrm>
          <a:prstGeom prst="line">
            <a:avLst/>
          </a:prstGeom>
          <a:solidFill>
            <a:schemeClr val="accent1"/>
          </a:solidFill>
          <a:ln w="19050" cap="flat" cmpd="sng" algn="ctr">
            <a:solidFill>
              <a:schemeClr val="bg1"/>
            </a:solidFill>
            <a:prstDash val="solid"/>
            <a:round/>
            <a:headEnd type="oval" w="med" len="med"/>
            <a:tailEnd type="triangle" w="med" len="med"/>
          </a:ln>
          <a:effectLst/>
        </p:spPr>
      </p:cxnSp>
      <p:cxnSp>
        <p:nvCxnSpPr>
          <p:cNvPr id="12" name="Straight Connector 11"/>
          <p:cNvCxnSpPr/>
          <p:nvPr/>
        </p:nvCxnSpPr>
        <p:spPr bwMode="auto">
          <a:xfrm flipV="1">
            <a:off x="3886200" y="2876550"/>
            <a:ext cx="0" cy="228600"/>
          </a:xfrm>
          <a:prstGeom prst="line">
            <a:avLst/>
          </a:prstGeom>
          <a:solidFill>
            <a:schemeClr val="accent1"/>
          </a:solidFill>
          <a:ln w="19050" cap="flat" cmpd="sng" algn="ctr">
            <a:solidFill>
              <a:schemeClr val="bg1"/>
            </a:solidFill>
            <a:prstDash val="sysDash"/>
            <a:round/>
            <a:headEnd type="oval" w="med" len="med"/>
            <a:tailEnd type="oval" w="med" len="med"/>
          </a:ln>
          <a:effectLst/>
        </p:spPr>
      </p:cxnSp>
      <p:cxnSp>
        <p:nvCxnSpPr>
          <p:cNvPr id="15" name="Straight Connector 14"/>
          <p:cNvCxnSpPr/>
          <p:nvPr/>
        </p:nvCxnSpPr>
        <p:spPr bwMode="auto">
          <a:xfrm flipV="1">
            <a:off x="5181600" y="2038350"/>
            <a:ext cx="0" cy="1066800"/>
          </a:xfrm>
          <a:prstGeom prst="line">
            <a:avLst/>
          </a:prstGeom>
          <a:solidFill>
            <a:schemeClr val="accent1"/>
          </a:solidFill>
          <a:ln w="19050" cap="flat" cmpd="sng" algn="ctr">
            <a:solidFill>
              <a:schemeClr val="bg1"/>
            </a:solidFill>
            <a:prstDash val="sysDash"/>
            <a:round/>
            <a:headEnd type="oval" w="med" len="med"/>
            <a:tailEnd type="oval" w="med" len="med"/>
          </a:ln>
          <a:effectLst/>
        </p:spPr>
      </p:cxnSp>
      <p:cxnSp>
        <p:nvCxnSpPr>
          <p:cNvPr id="18" name="Straight Connector 17"/>
          <p:cNvCxnSpPr/>
          <p:nvPr/>
        </p:nvCxnSpPr>
        <p:spPr bwMode="auto">
          <a:xfrm flipH="1">
            <a:off x="3581400" y="3105150"/>
            <a:ext cx="304800" cy="0"/>
          </a:xfrm>
          <a:prstGeom prst="line">
            <a:avLst/>
          </a:prstGeom>
          <a:solidFill>
            <a:schemeClr val="accent1"/>
          </a:solidFill>
          <a:ln w="19050" cap="flat" cmpd="sng" algn="ctr">
            <a:solidFill>
              <a:schemeClr val="bg1"/>
            </a:solidFill>
            <a:prstDash val="sysDash"/>
            <a:round/>
            <a:headEnd type="oval" w="med" len="med"/>
            <a:tailEnd type="oval" w="med" len="med"/>
          </a:ln>
          <a:effectLst/>
        </p:spPr>
      </p:cxnSp>
      <p:cxnSp>
        <p:nvCxnSpPr>
          <p:cNvPr id="20" name="Straight Connector 19"/>
          <p:cNvCxnSpPr/>
          <p:nvPr/>
        </p:nvCxnSpPr>
        <p:spPr bwMode="auto">
          <a:xfrm flipH="1">
            <a:off x="1828800" y="4324350"/>
            <a:ext cx="2057400" cy="0"/>
          </a:xfrm>
          <a:prstGeom prst="line">
            <a:avLst/>
          </a:prstGeom>
          <a:solidFill>
            <a:schemeClr val="accent1"/>
          </a:solidFill>
          <a:ln w="19050" cap="flat" cmpd="sng" algn="ctr">
            <a:solidFill>
              <a:schemeClr val="bg1"/>
            </a:solidFill>
            <a:prstDash val="sysDash"/>
            <a:round/>
            <a:headEnd type="oval" w="med" len="med"/>
            <a:tailEnd type="oval" w="med" len="med"/>
          </a:ln>
          <a:effectLst/>
        </p:spPr>
      </p:cxnSp>
      <p:cxnSp>
        <p:nvCxnSpPr>
          <p:cNvPr id="22" name="Straight Connector 21"/>
          <p:cNvCxnSpPr/>
          <p:nvPr/>
        </p:nvCxnSpPr>
        <p:spPr bwMode="auto">
          <a:xfrm flipV="1">
            <a:off x="1819275" y="3008313"/>
            <a:ext cx="1752600" cy="121920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28" name="Straight Connector 27"/>
          <p:cNvCxnSpPr/>
          <p:nvPr/>
        </p:nvCxnSpPr>
        <p:spPr bwMode="auto">
          <a:xfrm flipV="1">
            <a:off x="3876675" y="1865313"/>
            <a:ext cx="1295400" cy="9144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31" name="TextBox 30"/>
          <p:cNvSpPr txBox="1"/>
          <p:nvPr/>
        </p:nvSpPr>
        <p:spPr>
          <a:xfrm>
            <a:off x="609600" y="1428750"/>
            <a:ext cx="3200400" cy="1323439"/>
          </a:xfrm>
          <a:prstGeom prst="rect">
            <a:avLst/>
          </a:prstGeom>
          <a:noFill/>
          <a:ln>
            <a:noFill/>
          </a:ln>
        </p:spPr>
        <p:txBody>
          <a:bodyPr wrap="square" rtlCol="0">
            <a:spAutoFit/>
          </a:bodyPr>
          <a:lstStyle/>
          <a:p>
            <a:r>
              <a:rPr lang="en-US" sz="2000" dirty="0" smtClean="0">
                <a:solidFill>
                  <a:schemeClr val="accent4">
                    <a:lumMod val="10000"/>
                  </a:schemeClr>
                </a:solidFill>
              </a:rPr>
              <a:t>Find the points where the ray crosses the x min, x max, y min and y max planes.</a:t>
            </a:r>
            <a:endParaRPr lang="en-US" sz="2000" dirty="0">
              <a:solidFill>
                <a:schemeClr val="accent4">
                  <a:lumMod val="10000"/>
                </a:schemeClr>
              </a:solidFill>
            </a:endParaRPr>
          </a:p>
        </p:txBody>
      </p:sp>
      <p:sp>
        <p:nvSpPr>
          <p:cNvPr id="33" name="TextBox 32"/>
          <p:cNvSpPr txBox="1"/>
          <p:nvPr/>
        </p:nvSpPr>
        <p:spPr>
          <a:xfrm>
            <a:off x="6172200" y="3028950"/>
            <a:ext cx="2514600" cy="1323439"/>
          </a:xfrm>
          <a:prstGeom prst="rect">
            <a:avLst/>
          </a:prstGeom>
          <a:noFill/>
          <a:ln>
            <a:noFill/>
          </a:ln>
        </p:spPr>
        <p:txBody>
          <a:bodyPr wrap="square" rtlCol="0">
            <a:spAutoFit/>
          </a:bodyPr>
          <a:lstStyle/>
          <a:p>
            <a:r>
              <a:rPr lang="en-US" sz="2000" dirty="0" smtClean="0">
                <a:solidFill>
                  <a:schemeClr val="accent4">
                    <a:lumMod val="10000"/>
                  </a:schemeClr>
                </a:solidFill>
              </a:rPr>
              <a:t>If the resulting line intervals overlap, there is an intersection.</a:t>
            </a:r>
            <a:endParaRPr lang="en-US" sz="20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 Ray Intersection</a:t>
            </a:r>
            <a:endParaRPr lang="en-US" dirty="0"/>
          </a:p>
        </p:txBody>
      </p:sp>
      <p:sp>
        <p:nvSpPr>
          <p:cNvPr id="3" name="Content Placeholder 2"/>
          <p:cNvSpPr>
            <a:spLocks noGrp="1"/>
          </p:cNvSpPr>
          <p:nvPr>
            <p:ph sz="quarter" idx="10"/>
          </p:nvPr>
        </p:nvSpPr>
        <p:spPr/>
        <p:txBody>
          <a:bodyPr/>
          <a:lstStyle/>
          <a:p>
            <a:r>
              <a:rPr lang="en-US" sz="2400" dirty="0" smtClean="0"/>
              <a:t>To find the points     ,     representing the intersections with the x min and x max planes, given a ray </a:t>
            </a:r>
            <a:r>
              <a:rPr lang="en-US" sz="2400" dirty="0" smtClean="0"/>
              <a:t>described </a:t>
            </a:r>
            <a:r>
              <a:rPr lang="en-US" sz="2400" dirty="0" smtClean="0"/>
              <a:t>by a point </a:t>
            </a:r>
            <a:r>
              <a:rPr lang="en-US" sz="2400" i="1" dirty="0" smtClean="0"/>
              <a:t>P</a:t>
            </a:r>
            <a:r>
              <a:rPr lang="en-US" sz="2400" dirty="0" smtClean="0"/>
              <a:t> and a vector </a:t>
            </a:r>
            <a:r>
              <a:rPr lang="en-US" sz="2400" i="1" dirty="0" smtClean="0"/>
              <a:t>v</a:t>
            </a:r>
            <a:r>
              <a:rPr lang="en-US" sz="2400" dirty="0" smtClean="0"/>
              <a:t>:</a:t>
            </a:r>
            <a:endParaRPr lang="en-US" sz="2400" dirty="0"/>
          </a:p>
        </p:txBody>
      </p:sp>
      <p:graphicFrame>
        <p:nvGraphicFramePr>
          <p:cNvPr id="4" name="Object 3"/>
          <p:cNvGraphicFramePr>
            <a:graphicFrameLocks noChangeAspect="1"/>
          </p:cNvGraphicFramePr>
          <p:nvPr/>
        </p:nvGraphicFramePr>
        <p:xfrm>
          <a:off x="3733800" y="1581150"/>
          <a:ext cx="381000" cy="381000"/>
        </p:xfrm>
        <a:graphic>
          <a:graphicData uri="http://schemas.openxmlformats.org/presentationml/2006/ole">
            <p:oleObj spid="_x0000_s25602" name="Equation" r:id="rId3" imgW="164880" imgH="139680" progId="Equation.3">
              <p:embed/>
            </p:oleObj>
          </a:graphicData>
        </a:graphic>
      </p:graphicFrame>
      <p:graphicFrame>
        <p:nvGraphicFramePr>
          <p:cNvPr id="25603" name="Object 3"/>
          <p:cNvGraphicFramePr>
            <a:graphicFrameLocks noChangeAspect="1"/>
          </p:cNvGraphicFramePr>
          <p:nvPr/>
        </p:nvGraphicFramePr>
        <p:xfrm>
          <a:off x="4252913" y="1581150"/>
          <a:ext cx="409575" cy="381000"/>
        </p:xfrm>
        <a:graphic>
          <a:graphicData uri="http://schemas.openxmlformats.org/presentationml/2006/ole">
            <p:oleObj spid="_x0000_s25603" name="Equation" r:id="rId4" imgW="177480" imgH="139680" progId="Equation.3">
              <p:embed/>
            </p:oleObj>
          </a:graphicData>
        </a:graphic>
      </p:graphicFrame>
      <p:graphicFrame>
        <p:nvGraphicFramePr>
          <p:cNvPr id="6" name="Object 5"/>
          <p:cNvGraphicFramePr>
            <a:graphicFrameLocks noChangeAspect="1"/>
          </p:cNvGraphicFramePr>
          <p:nvPr/>
        </p:nvGraphicFramePr>
        <p:xfrm>
          <a:off x="1143000" y="3409950"/>
          <a:ext cx="2209800" cy="838200"/>
        </p:xfrm>
        <a:graphic>
          <a:graphicData uri="http://schemas.openxmlformats.org/presentationml/2006/ole">
            <p:oleObj spid="_x0000_s25604" name="Equation" r:id="rId5" imgW="761760" imgH="291960" progId="Equation.3">
              <p:embed/>
            </p:oleObj>
          </a:graphicData>
        </a:graphic>
      </p:graphicFrame>
      <p:graphicFrame>
        <p:nvGraphicFramePr>
          <p:cNvPr id="25605" name="Object 5"/>
          <p:cNvGraphicFramePr>
            <a:graphicFrameLocks noChangeAspect="1"/>
          </p:cNvGraphicFramePr>
          <p:nvPr/>
        </p:nvGraphicFramePr>
        <p:xfrm>
          <a:off x="4211638" y="3409950"/>
          <a:ext cx="2320925" cy="838200"/>
        </p:xfrm>
        <a:graphic>
          <a:graphicData uri="http://schemas.openxmlformats.org/presentationml/2006/ole">
            <p:oleObj spid="_x0000_s25605" name="Equation" r:id="rId6" imgW="799920" imgH="29196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AABB – Ray Intersection</a:t>
            </a:r>
            <a:endParaRPr lang="en-US" dirty="0"/>
          </a:p>
        </p:txBody>
      </p:sp>
      <p:sp>
        <p:nvSpPr>
          <p:cNvPr id="3" name="Content Placeholder 2"/>
          <p:cNvSpPr>
            <a:spLocks noGrp="1"/>
          </p:cNvSpPr>
          <p:nvPr>
            <p:ph sz="quarter" idx="10"/>
          </p:nvPr>
        </p:nvSpPr>
        <p:spPr/>
        <p:txBody>
          <a:bodyPr/>
          <a:lstStyle/>
          <a:p>
            <a:r>
              <a:rPr lang="en-US" sz="2400" dirty="0" smtClean="0"/>
              <a:t>Test for overlap among (x1,x2), (y1,y2) and  (z1, z2) segments.</a:t>
            </a:r>
          </a:p>
          <a:p>
            <a:r>
              <a:rPr lang="en-US" sz="2400" dirty="0" smtClean="0"/>
              <a:t>There are many algorithms and approaches to this problem.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Spheres / Capsules</a:t>
            </a:r>
            <a:endParaRPr lang="en-US" dirty="0"/>
          </a:p>
        </p:txBody>
      </p:sp>
      <p:sp>
        <p:nvSpPr>
          <p:cNvPr id="3" name="Content Placeholder 2"/>
          <p:cNvSpPr>
            <a:spLocks noGrp="1"/>
          </p:cNvSpPr>
          <p:nvPr>
            <p:ph sz="quarter" idx="10"/>
          </p:nvPr>
        </p:nvSpPr>
        <p:spPr>
          <a:xfrm>
            <a:off x="533400" y="1428750"/>
            <a:ext cx="8077200" cy="2743200"/>
          </a:xfrm>
        </p:spPr>
        <p:txBody>
          <a:bodyPr/>
          <a:lstStyle/>
          <a:p>
            <a:r>
              <a:rPr lang="en-US" sz="2400" dirty="0" smtClean="0"/>
              <a:t>A collision type that is oriented to a model rather than the world coordinate system.</a:t>
            </a:r>
          </a:p>
          <a:p>
            <a:r>
              <a:rPr lang="en-US" sz="2400" dirty="0" smtClean="0"/>
              <a:t>Still relatively fast, and likely to be a better fit for many common objects in games.</a:t>
            </a:r>
            <a:endParaRPr lang="en-US" sz="2400" dirty="0"/>
          </a:p>
        </p:txBody>
      </p:sp>
      <p:sp>
        <p:nvSpPr>
          <p:cNvPr id="4" name="Oval 3"/>
          <p:cNvSpPr/>
          <p:nvPr/>
        </p:nvSpPr>
        <p:spPr bwMode="auto">
          <a:xfrm>
            <a:off x="4419600" y="37147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2971800" y="37147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7" name="Straight Connector 6"/>
          <p:cNvCxnSpPr>
            <a:stCxn id="5" idx="0"/>
            <a:endCxn id="4" idx="0"/>
          </p:cNvCxnSpPr>
          <p:nvPr/>
        </p:nvCxnSpPr>
        <p:spPr bwMode="auto">
          <a:xfrm>
            <a:off x="3467100" y="37147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3505200" y="46291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3505200" y="41719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0"/>
          </p:nvPr>
        </p:nvSpPr>
        <p:spPr/>
        <p:txBody>
          <a:bodyPr/>
          <a:lstStyle/>
          <a:p>
            <a:r>
              <a:rPr lang="en-US" dirty="0" smtClean="0"/>
              <a:t>Basic Object Intersection Tests</a:t>
            </a:r>
          </a:p>
          <a:p>
            <a:r>
              <a:rPr lang="en-US" dirty="0" smtClean="0"/>
              <a:t>Real </a:t>
            </a:r>
            <a:r>
              <a:rPr lang="en-US" dirty="0" err="1" smtClean="0"/>
              <a:t>gameplay</a:t>
            </a:r>
            <a:r>
              <a:rPr lang="en-US" dirty="0" smtClean="0"/>
              <a:t> example(s)</a:t>
            </a:r>
          </a:p>
          <a:p>
            <a:r>
              <a:rPr lang="en-US" dirty="0" smtClean="0"/>
              <a:t>AI-specific topics</a:t>
            </a:r>
          </a:p>
          <a:p>
            <a:pPr lvl="1"/>
            <a:r>
              <a:rPr lang="en-US" dirty="0" err="1" smtClean="0"/>
              <a:t>Bayes</a:t>
            </a:r>
            <a:r>
              <a:rPr lang="en-US" dirty="0" smtClean="0"/>
              <a:t>’ Theorem</a:t>
            </a:r>
          </a:p>
          <a:p>
            <a:pPr lvl="1"/>
            <a:r>
              <a:rPr lang="en-US" dirty="0" smtClean="0"/>
              <a:t>Fuzzy Logic</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Sphere Representation</a:t>
            </a:r>
            <a:endParaRPr lang="en-US" dirty="0"/>
          </a:p>
        </p:txBody>
      </p:sp>
      <p:sp>
        <p:nvSpPr>
          <p:cNvPr id="3" name="Content Placeholder 2"/>
          <p:cNvSpPr>
            <a:spLocks noGrp="1"/>
          </p:cNvSpPr>
          <p:nvPr>
            <p:ph sz="quarter" idx="10"/>
          </p:nvPr>
        </p:nvSpPr>
        <p:spPr/>
        <p:txBody>
          <a:bodyPr/>
          <a:lstStyle/>
          <a:p>
            <a:r>
              <a:rPr lang="en-US" sz="2400" dirty="0" smtClean="0"/>
              <a:t>A swept sphere can be described by a line segment and a radius.</a:t>
            </a:r>
            <a:endParaRPr lang="en-US" sz="2400" dirty="0"/>
          </a:p>
        </p:txBody>
      </p:sp>
      <p:sp>
        <p:nvSpPr>
          <p:cNvPr id="4" name="Oval 3"/>
          <p:cNvSpPr/>
          <p:nvPr/>
        </p:nvSpPr>
        <p:spPr bwMode="auto">
          <a:xfrm>
            <a:off x="4267200" y="2952750"/>
            <a:ext cx="1371600" cy="12192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2819400" y="2952750"/>
            <a:ext cx="1371600" cy="12192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 name="Straight Connector 5"/>
          <p:cNvCxnSpPr>
            <a:stCxn id="5" idx="0"/>
            <a:endCxn id="4" idx="0"/>
          </p:cNvCxnSpPr>
          <p:nvPr/>
        </p:nvCxnSpPr>
        <p:spPr bwMode="auto">
          <a:xfrm>
            <a:off x="3505200" y="29527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7" name="Straight Connector 6"/>
          <p:cNvCxnSpPr>
            <a:endCxn id="4" idx="4"/>
          </p:cNvCxnSpPr>
          <p:nvPr/>
        </p:nvCxnSpPr>
        <p:spPr bwMode="auto">
          <a:xfrm>
            <a:off x="3429000" y="4171950"/>
            <a:ext cx="15240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a:off x="3505200" y="3562350"/>
            <a:ext cx="1447800" cy="0"/>
          </a:xfrm>
          <a:prstGeom prst="line">
            <a:avLst/>
          </a:prstGeom>
          <a:solidFill>
            <a:schemeClr val="accent1"/>
          </a:solidFill>
          <a:ln w="15875" cap="flat" cmpd="sng" algn="ctr">
            <a:solidFill>
              <a:schemeClr val="bg1"/>
            </a:solidFill>
            <a:prstDash val="solid"/>
            <a:round/>
            <a:headEnd type="oval" w="med" len="med"/>
            <a:tailEnd type="none" w="med" len="med"/>
          </a:ln>
          <a:effectLst/>
        </p:spPr>
      </p:cxnSp>
      <p:cxnSp>
        <p:nvCxnSpPr>
          <p:cNvPr id="9" name="Straight Connector 8"/>
          <p:cNvCxnSpPr/>
          <p:nvPr/>
        </p:nvCxnSpPr>
        <p:spPr bwMode="auto">
          <a:xfrm flipV="1">
            <a:off x="4953000" y="3257551"/>
            <a:ext cx="637334" cy="304799"/>
          </a:xfrm>
          <a:prstGeom prst="line">
            <a:avLst/>
          </a:prstGeom>
          <a:solidFill>
            <a:schemeClr val="accent1"/>
          </a:solidFill>
          <a:ln w="15875" cap="flat" cmpd="sng" algn="ctr">
            <a:solidFill>
              <a:schemeClr val="tx2">
                <a:lumMod val="75000"/>
              </a:schemeClr>
            </a:solidFill>
            <a:prstDash val="solid"/>
            <a:round/>
            <a:headEnd type="oval" w="med" len="med"/>
            <a:tailEnd type="triangle" w="med" len="med"/>
          </a:ln>
          <a:effectLst/>
        </p:spPr>
      </p:cxnSp>
      <p:graphicFrame>
        <p:nvGraphicFramePr>
          <p:cNvPr id="11" name="Object 10"/>
          <p:cNvGraphicFramePr>
            <a:graphicFrameLocks noChangeAspect="1"/>
          </p:cNvGraphicFramePr>
          <p:nvPr/>
        </p:nvGraphicFramePr>
        <p:xfrm>
          <a:off x="3200400" y="3638550"/>
          <a:ext cx="316523" cy="316523"/>
        </p:xfrm>
        <a:graphic>
          <a:graphicData uri="http://schemas.openxmlformats.org/presentationml/2006/ole">
            <p:oleObj spid="_x0000_s26626" name="Equation" r:id="rId3" imgW="177480" imgH="164880" progId="Equation.3">
              <p:embed/>
            </p:oleObj>
          </a:graphicData>
        </a:graphic>
      </p:graphicFrame>
      <p:graphicFrame>
        <p:nvGraphicFramePr>
          <p:cNvPr id="26627" name="Object 3"/>
          <p:cNvGraphicFramePr>
            <a:graphicFrameLocks noChangeAspect="1"/>
          </p:cNvGraphicFramePr>
          <p:nvPr/>
        </p:nvGraphicFramePr>
        <p:xfrm>
          <a:off x="4724400" y="3638550"/>
          <a:ext cx="362683" cy="316523"/>
        </p:xfrm>
        <a:graphic>
          <a:graphicData uri="http://schemas.openxmlformats.org/presentationml/2006/ole">
            <p:oleObj spid="_x0000_s26627" name="Equation" r:id="rId4" imgW="203040" imgH="164880" progId="Equation.3">
              <p:embed/>
            </p:oleObj>
          </a:graphicData>
        </a:graphic>
      </p:graphicFrame>
      <p:graphicFrame>
        <p:nvGraphicFramePr>
          <p:cNvPr id="26628" name="Object 4"/>
          <p:cNvGraphicFramePr>
            <a:graphicFrameLocks noChangeAspect="1"/>
          </p:cNvGraphicFramePr>
          <p:nvPr/>
        </p:nvGraphicFramePr>
        <p:xfrm>
          <a:off x="5029200" y="3105150"/>
          <a:ext cx="204422" cy="243987"/>
        </p:xfrm>
        <a:graphic>
          <a:graphicData uri="http://schemas.openxmlformats.org/presentationml/2006/ole">
            <p:oleObj spid="_x0000_s26628" name="Equation" r:id="rId5" imgW="114120" imgH="12672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Sphere Intersection</a:t>
            </a:r>
            <a:endParaRPr lang="en-US" dirty="0"/>
          </a:p>
        </p:txBody>
      </p:sp>
      <p:sp>
        <p:nvSpPr>
          <p:cNvPr id="3" name="Content Placeholder 2"/>
          <p:cNvSpPr>
            <a:spLocks noGrp="1"/>
          </p:cNvSpPr>
          <p:nvPr>
            <p:ph sz="quarter" idx="10"/>
          </p:nvPr>
        </p:nvSpPr>
        <p:spPr/>
        <p:txBody>
          <a:bodyPr/>
          <a:lstStyle/>
          <a:p>
            <a:r>
              <a:rPr lang="en-US" sz="2400" dirty="0" smtClean="0"/>
              <a:t>Two swept spheres intersect if the shortest distance between their respective line segments is less than the sum of their radii.</a:t>
            </a:r>
            <a:endParaRPr lang="en-US" sz="2400" dirty="0"/>
          </a:p>
        </p:txBody>
      </p:sp>
      <p:sp>
        <p:nvSpPr>
          <p:cNvPr id="4" name="Oval 3"/>
          <p:cNvSpPr/>
          <p:nvPr/>
        </p:nvSpPr>
        <p:spPr bwMode="auto">
          <a:xfrm>
            <a:off x="3810000" y="29527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2514600" y="33337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 name="Straight Connector 5"/>
          <p:cNvCxnSpPr>
            <a:stCxn id="5" idx="0"/>
            <a:endCxn id="4" idx="0"/>
          </p:cNvCxnSpPr>
          <p:nvPr/>
        </p:nvCxnSpPr>
        <p:spPr bwMode="auto">
          <a:xfrm flipV="1">
            <a:off x="3009900" y="2952750"/>
            <a:ext cx="1295400" cy="38100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7" name="Straight Connector 6"/>
          <p:cNvCxnSpPr>
            <a:endCxn id="4" idx="4"/>
          </p:cNvCxnSpPr>
          <p:nvPr/>
        </p:nvCxnSpPr>
        <p:spPr bwMode="auto">
          <a:xfrm flipV="1">
            <a:off x="3048000" y="3867150"/>
            <a:ext cx="1257300" cy="38100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8" name="Straight Connector 7"/>
          <p:cNvCxnSpPr/>
          <p:nvPr/>
        </p:nvCxnSpPr>
        <p:spPr bwMode="auto">
          <a:xfrm flipV="1">
            <a:off x="3048000" y="3409950"/>
            <a:ext cx="1295400" cy="38100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15" name="Oval 14"/>
          <p:cNvSpPr/>
          <p:nvPr/>
        </p:nvSpPr>
        <p:spPr bwMode="auto">
          <a:xfrm>
            <a:off x="4876800" y="3790950"/>
            <a:ext cx="990600" cy="914400"/>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6" name="Oval 15"/>
          <p:cNvSpPr/>
          <p:nvPr/>
        </p:nvSpPr>
        <p:spPr bwMode="auto">
          <a:xfrm>
            <a:off x="3429000" y="3790950"/>
            <a:ext cx="990600" cy="914400"/>
          </a:xfrm>
          <a:prstGeom prst="ellipse">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7" name="Straight Connector 16"/>
          <p:cNvCxnSpPr>
            <a:stCxn id="16" idx="0"/>
            <a:endCxn id="15" idx="0"/>
          </p:cNvCxnSpPr>
          <p:nvPr/>
        </p:nvCxnSpPr>
        <p:spPr bwMode="auto">
          <a:xfrm>
            <a:off x="3924300" y="3790950"/>
            <a:ext cx="1447800"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a:off x="3962400" y="4705350"/>
            <a:ext cx="1447800"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a:off x="3962400" y="4248150"/>
            <a:ext cx="1447800" cy="0"/>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Shortest Distance Between Two Lines</a:t>
            </a:r>
            <a:endParaRPr lang="en-US" sz="3200" dirty="0"/>
          </a:p>
        </p:txBody>
      </p:sp>
      <p:cxnSp>
        <p:nvCxnSpPr>
          <p:cNvPr id="4" name="Straight Connector 3"/>
          <p:cNvCxnSpPr/>
          <p:nvPr/>
        </p:nvCxnSpPr>
        <p:spPr bwMode="auto">
          <a:xfrm flipV="1">
            <a:off x="2895600" y="1733550"/>
            <a:ext cx="2514600" cy="1752600"/>
          </a:xfrm>
          <a:prstGeom prst="line">
            <a:avLst/>
          </a:prstGeom>
          <a:solidFill>
            <a:schemeClr val="accent1"/>
          </a:solidFill>
          <a:ln w="19050" cap="flat" cmpd="sng" algn="ctr">
            <a:solidFill>
              <a:schemeClr val="bg1"/>
            </a:solidFill>
            <a:prstDash val="solid"/>
            <a:round/>
            <a:headEnd type="oval" w="med" len="med"/>
            <a:tailEnd type="triangle" w="med" len="med"/>
          </a:ln>
          <a:effectLst/>
        </p:spPr>
      </p:cxnSp>
      <p:cxnSp>
        <p:nvCxnSpPr>
          <p:cNvPr id="6" name="Straight Connector 5"/>
          <p:cNvCxnSpPr/>
          <p:nvPr/>
        </p:nvCxnSpPr>
        <p:spPr bwMode="auto">
          <a:xfrm flipV="1">
            <a:off x="3733800" y="2038350"/>
            <a:ext cx="2057400" cy="2209800"/>
          </a:xfrm>
          <a:prstGeom prst="line">
            <a:avLst/>
          </a:prstGeom>
          <a:solidFill>
            <a:schemeClr val="accent1"/>
          </a:solidFill>
          <a:ln w="19050" cap="flat" cmpd="sng" algn="ctr">
            <a:solidFill>
              <a:srgbClr val="FF0000"/>
            </a:solidFill>
            <a:prstDash val="solid"/>
            <a:round/>
            <a:headEnd type="oval" w="med" len="med"/>
            <a:tailEnd type="triangle" w="med" len="med"/>
          </a:ln>
          <a:effectLst/>
        </p:spPr>
      </p:cxnSp>
      <p:graphicFrame>
        <p:nvGraphicFramePr>
          <p:cNvPr id="12" name="Content Placeholder 11"/>
          <p:cNvGraphicFramePr>
            <a:graphicFrameLocks noChangeAspect="1"/>
          </p:cNvGraphicFramePr>
          <p:nvPr>
            <p:ph sz="quarter" idx="10"/>
          </p:nvPr>
        </p:nvGraphicFramePr>
        <p:xfrm>
          <a:off x="3581400" y="2419350"/>
          <a:ext cx="304799" cy="304800"/>
        </p:xfrm>
        <a:graphic>
          <a:graphicData uri="http://schemas.openxmlformats.org/presentationml/2006/ole">
            <p:oleObj spid="_x0000_s27650" name="Equation" r:id="rId3" imgW="126720" imgH="139680" progId="Equation.3">
              <p:embed/>
            </p:oleObj>
          </a:graphicData>
        </a:graphic>
      </p:graphicFrame>
      <p:graphicFrame>
        <p:nvGraphicFramePr>
          <p:cNvPr id="27651" name="Content Placeholder 11"/>
          <p:cNvGraphicFramePr>
            <a:graphicFrameLocks noChangeAspect="1"/>
          </p:cNvGraphicFramePr>
          <p:nvPr/>
        </p:nvGraphicFramePr>
        <p:xfrm>
          <a:off x="4572000" y="3409950"/>
          <a:ext cx="304800" cy="304800"/>
        </p:xfrm>
        <a:graphic>
          <a:graphicData uri="http://schemas.openxmlformats.org/presentationml/2006/ole">
            <p:oleObj spid="_x0000_s27651" name="Equation" r:id="rId4" imgW="126720" imgH="139680" progId="Equation.3">
              <p:embed/>
            </p:oleObj>
          </a:graphicData>
        </a:graphic>
      </p:graphicFrame>
      <p:graphicFrame>
        <p:nvGraphicFramePr>
          <p:cNvPr id="14" name="Object 13"/>
          <p:cNvGraphicFramePr>
            <a:graphicFrameLocks noChangeAspect="1"/>
          </p:cNvGraphicFramePr>
          <p:nvPr/>
        </p:nvGraphicFramePr>
        <p:xfrm>
          <a:off x="2362200" y="3409950"/>
          <a:ext cx="304800" cy="304800"/>
        </p:xfrm>
        <a:graphic>
          <a:graphicData uri="http://schemas.openxmlformats.org/presentationml/2006/ole">
            <p:oleObj spid="_x0000_s27652" name="Equation" r:id="rId5" imgW="203040" imgH="177480" progId="Equation.3">
              <p:embed/>
            </p:oleObj>
          </a:graphicData>
        </a:graphic>
      </p:graphicFrame>
      <p:graphicFrame>
        <p:nvGraphicFramePr>
          <p:cNvPr id="27653" name="Object 5"/>
          <p:cNvGraphicFramePr>
            <a:graphicFrameLocks noChangeAspect="1"/>
          </p:cNvGraphicFramePr>
          <p:nvPr/>
        </p:nvGraphicFramePr>
        <p:xfrm>
          <a:off x="3200400" y="4075113"/>
          <a:ext cx="381000" cy="347662"/>
        </p:xfrm>
        <a:graphic>
          <a:graphicData uri="http://schemas.openxmlformats.org/presentationml/2006/ole">
            <p:oleObj spid="_x0000_s27653" name="Equation" r:id="rId6" imgW="203040" imgH="203040" progId="Equation.3">
              <p:embed/>
            </p:oleObj>
          </a:graphicData>
        </a:graphic>
      </p:graphicFrame>
      <p:cxnSp>
        <p:nvCxnSpPr>
          <p:cNvPr id="16" name="Straight Connector 15"/>
          <p:cNvCxnSpPr/>
          <p:nvPr/>
        </p:nvCxnSpPr>
        <p:spPr bwMode="auto">
          <a:xfrm flipH="1" flipV="1">
            <a:off x="4572000" y="2343150"/>
            <a:ext cx="533400" cy="457200"/>
          </a:xfrm>
          <a:prstGeom prst="line">
            <a:avLst/>
          </a:prstGeom>
          <a:solidFill>
            <a:schemeClr val="accent1"/>
          </a:solidFill>
          <a:ln w="19050" cap="flat" cmpd="sng" algn="ctr">
            <a:solidFill>
              <a:schemeClr val="accent4">
                <a:lumMod val="10000"/>
              </a:schemeClr>
            </a:solidFill>
            <a:prstDash val="solid"/>
            <a:round/>
            <a:headEnd type="oval" w="med" len="med"/>
            <a:tailEnd type="oval" w="med" len="med"/>
          </a:ln>
          <a:effectLst/>
        </p:spPr>
      </p:cxnSp>
      <p:cxnSp>
        <p:nvCxnSpPr>
          <p:cNvPr id="20" name="Straight Connector 19"/>
          <p:cNvCxnSpPr/>
          <p:nvPr/>
        </p:nvCxnSpPr>
        <p:spPr bwMode="auto">
          <a:xfrm flipH="1" flipV="1">
            <a:off x="2895600" y="3486150"/>
            <a:ext cx="838200" cy="762000"/>
          </a:xfrm>
          <a:prstGeom prst="line">
            <a:avLst/>
          </a:prstGeom>
          <a:solidFill>
            <a:schemeClr val="accent1"/>
          </a:solidFill>
          <a:ln w="19050" cap="flat" cmpd="sng" algn="ctr">
            <a:solidFill>
              <a:schemeClr val="accent4">
                <a:lumMod val="10000"/>
              </a:schemeClr>
            </a:solidFill>
            <a:prstDash val="solid"/>
            <a:round/>
            <a:headEnd type="oval" w="med" len="med"/>
            <a:tailEnd type="oval" w="med" len="med"/>
          </a:ln>
          <a:effectLst/>
        </p:spPr>
      </p:cxnSp>
      <p:graphicFrame>
        <p:nvGraphicFramePr>
          <p:cNvPr id="23" name="Object 22"/>
          <p:cNvGraphicFramePr>
            <a:graphicFrameLocks noChangeAspect="1"/>
          </p:cNvGraphicFramePr>
          <p:nvPr/>
        </p:nvGraphicFramePr>
        <p:xfrm>
          <a:off x="3352800" y="3638550"/>
          <a:ext cx="304800" cy="215900"/>
        </p:xfrm>
        <a:graphic>
          <a:graphicData uri="http://schemas.openxmlformats.org/presentationml/2006/ole">
            <p:oleObj spid="_x0000_s27654" name="Equation" r:id="rId7" imgW="203040" imgH="139680" progId="Equation.3">
              <p:embed/>
            </p:oleObj>
          </a:graphicData>
        </a:graphic>
      </p:graphicFrame>
      <p:graphicFrame>
        <p:nvGraphicFramePr>
          <p:cNvPr id="27655" name="Object 7"/>
          <p:cNvGraphicFramePr>
            <a:graphicFrameLocks noChangeAspect="1"/>
          </p:cNvGraphicFramePr>
          <p:nvPr/>
        </p:nvGraphicFramePr>
        <p:xfrm>
          <a:off x="4876800" y="2266950"/>
          <a:ext cx="304800" cy="215900"/>
        </p:xfrm>
        <a:graphic>
          <a:graphicData uri="http://schemas.openxmlformats.org/presentationml/2006/ole">
            <p:oleObj spid="_x0000_s27655" name="Equation" r:id="rId8" imgW="203040" imgH="139680" progId="Equation.3">
              <p:embed/>
            </p:oleObj>
          </a:graphicData>
        </a:graphic>
      </p:graphicFrame>
      <p:graphicFrame>
        <p:nvGraphicFramePr>
          <p:cNvPr id="27656" name="Object 8"/>
          <p:cNvGraphicFramePr>
            <a:graphicFrameLocks noChangeAspect="1"/>
          </p:cNvGraphicFramePr>
          <p:nvPr/>
        </p:nvGraphicFramePr>
        <p:xfrm>
          <a:off x="4219575" y="1863725"/>
          <a:ext cx="552450" cy="349250"/>
        </p:xfrm>
        <a:graphic>
          <a:graphicData uri="http://schemas.openxmlformats.org/presentationml/2006/ole">
            <p:oleObj spid="_x0000_s27656" name="Equation" r:id="rId9" imgW="368280" imgH="203040" progId="Equation.3">
              <p:embed/>
            </p:oleObj>
          </a:graphicData>
        </a:graphic>
      </p:graphicFrame>
      <p:graphicFrame>
        <p:nvGraphicFramePr>
          <p:cNvPr id="27657" name="Object 9"/>
          <p:cNvGraphicFramePr>
            <a:graphicFrameLocks noChangeAspect="1"/>
          </p:cNvGraphicFramePr>
          <p:nvPr/>
        </p:nvGraphicFramePr>
        <p:xfrm>
          <a:off x="5124450" y="2876550"/>
          <a:ext cx="514350" cy="349250"/>
        </p:xfrm>
        <a:graphic>
          <a:graphicData uri="http://schemas.openxmlformats.org/presentationml/2006/ole">
            <p:oleObj spid="_x0000_s27657" name="Equation" r:id="rId10" imgW="342720" imgH="203040" progId="Equation.3">
              <p:embed/>
            </p:oleObj>
          </a:graphicData>
        </a:graphic>
      </p:graphicFrame>
      <p:graphicFrame>
        <p:nvGraphicFramePr>
          <p:cNvPr id="27658" name="Content Placeholder 3"/>
          <p:cNvGraphicFramePr>
            <a:graphicFrameLocks noChangeAspect="1"/>
          </p:cNvGraphicFramePr>
          <p:nvPr/>
        </p:nvGraphicFramePr>
        <p:xfrm>
          <a:off x="304800" y="1504950"/>
          <a:ext cx="3733800" cy="803275"/>
        </p:xfrm>
        <a:graphic>
          <a:graphicData uri="http://schemas.openxmlformats.org/presentationml/2006/ole">
            <p:oleObj spid="_x0000_s27658" name="Equation" r:id="rId11" imgW="1955520" imgH="431640" progId="Equation.3">
              <p:embed/>
            </p:oleObj>
          </a:graphicData>
        </a:graphic>
      </p:graphicFrame>
      <p:graphicFrame>
        <p:nvGraphicFramePr>
          <p:cNvPr id="27659" name="Content Placeholder 3"/>
          <p:cNvGraphicFramePr>
            <a:graphicFrameLocks noChangeAspect="1"/>
          </p:cNvGraphicFramePr>
          <p:nvPr/>
        </p:nvGraphicFramePr>
        <p:xfrm>
          <a:off x="5116513" y="3486150"/>
          <a:ext cx="3709987" cy="803275"/>
        </p:xfrm>
        <a:graphic>
          <a:graphicData uri="http://schemas.openxmlformats.org/presentationml/2006/ole">
            <p:oleObj spid="_x0000_s27659" name="Equation" r:id="rId12" imgW="1942920" imgH="431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Swept Sphere Intersection</a:t>
            </a:r>
            <a:endParaRPr lang="en-US" sz="3200" dirty="0"/>
          </a:p>
        </p:txBody>
      </p:sp>
      <p:sp>
        <p:nvSpPr>
          <p:cNvPr id="3" name="Content Placeholder 2"/>
          <p:cNvSpPr>
            <a:spLocks noGrp="1"/>
          </p:cNvSpPr>
          <p:nvPr>
            <p:ph sz="quarter" idx="10"/>
          </p:nvPr>
        </p:nvSpPr>
        <p:spPr/>
        <p:txBody>
          <a:bodyPr/>
          <a:lstStyle/>
          <a:p>
            <a:r>
              <a:rPr lang="en-US" dirty="0" smtClean="0"/>
              <a:t>Clamp resulting      ,        to the end points of the two line segments.</a:t>
            </a:r>
          </a:p>
          <a:p>
            <a:r>
              <a:rPr lang="en-US" dirty="0" smtClean="0"/>
              <a:t>This gives you    .  If its length is less than          , then the swept spheres intersect.</a:t>
            </a:r>
            <a:endParaRPr lang="en-US" dirty="0"/>
          </a:p>
        </p:txBody>
      </p:sp>
      <p:graphicFrame>
        <p:nvGraphicFramePr>
          <p:cNvPr id="29699" name="Object 3"/>
          <p:cNvGraphicFramePr>
            <a:graphicFrameLocks noChangeAspect="1"/>
          </p:cNvGraphicFramePr>
          <p:nvPr/>
        </p:nvGraphicFramePr>
        <p:xfrm>
          <a:off x="3733800" y="1581150"/>
          <a:ext cx="762000" cy="501650"/>
        </p:xfrm>
        <a:graphic>
          <a:graphicData uri="http://schemas.openxmlformats.org/presentationml/2006/ole">
            <p:oleObj spid="_x0000_s29699" name="Equation" r:id="rId3" imgW="368280" imgH="203040" progId="Equation.3">
              <p:embed/>
            </p:oleObj>
          </a:graphicData>
        </a:graphic>
      </p:graphicFrame>
      <p:graphicFrame>
        <p:nvGraphicFramePr>
          <p:cNvPr id="29700" name="Object 4"/>
          <p:cNvGraphicFramePr>
            <a:graphicFrameLocks noChangeAspect="1"/>
          </p:cNvGraphicFramePr>
          <p:nvPr/>
        </p:nvGraphicFramePr>
        <p:xfrm>
          <a:off x="4648200" y="1581150"/>
          <a:ext cx="838200" cy="501650"/>
        </p:xfrm>
        <a:graphic>
          <a:graphicData uri="http://schemas.openxmlformats.org/presentationml/2006/ole">
            <p:oleObj spid="_x0000_s29700" name="Equation" r:id="rId4" imgW="342720" imgH="203040" progId="Equation.3">
              <p:embed/>
            </p:oleObj>
          </a:graphicData>
        </a:graphic>
      </p:graphicFrame>
      <p:graphicFrame>
        <p:nvGraphicFramePr>
          <p:cNvPr id="29701" name="Object 5"/>
          <p:cNvGraphicFramePr>
            <a:graphicFrameLocks noChangeAspect="1"/>
          </p:cNvGraphicFramePr>
          <p:nvPr/>
        </p:nvGraphicFramePr>
        <p:xfrm>
          <a:off x="3429000" y="2571750"/>
          <a:ext cx="533400" cy="368300"/>
        </p:xfrm>
        <a:graphic>
          <a:graphicData uri="http://schemas.openxmlformats.org/presentationml/2006/ole">
            <p:oleObj spid="_x0000_s29701" name="Equation" r:id="rId5" imgW="203040" imgH="139680" progId="Equation.3">
              <p:embed/>
            </p:oleObj>
          </a:graphicData>
        </a:graphic>
      </p:graphicFrame>
      <p:graphicFrame>
        <p:nvGraphicFramePr>
          <p:cNvPr id="8" name="Object 7"/>
          <p:cNvGraphicFramePr>
            <a:graphicFrameLocks noChangeAspect="1"/>
          </p:cNvGraphicFramePr>
          <p:nvPr/>
        </p:nvGraphicFramePr>
        <p:xfrm>
          <a:off x="1524000" y="2952750"/>
          <a:ext cx="1143000" cy="368300"/>
        </p:xfrm>
        <a:graphic>
          <a:graphicData uri="http://schemas.openxmlformats.org/presentationml/2006/ole">
            <p:oleObj spid="_x0000_s29702" name="Equation" r:id="rId6" imgW="406080" imgH="13968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Swept Sphere – Ray Intersection</a:t>
            </a:r>
            <a:endParaRPr lang="en-US" dirty="0"/>
          </a:p>
        </p:txBody>
      </p:sp>
      <p:sp>
        <p:nvSpPr>
          <p:cNvPr id="3" name="Content Placeholder 2"/>
          <p:cNvSpPr>
            <a:spLocks noGrp="1"/>
          </p:cNvSpPr>
          <p:nvPr>
            <p:ph sz="quarter" idx="10"/>
          </p:nvPr>
        </p:nvSpPr>
        <p:spPr/>
        <p:txBody>
          <a:bodyPr/>
          <a:lstStyle/>
          <a:p>
            <a:r>
              <a:rPr lang="en-US" dirty="0" smtClean="0"/>
              <a:t>Essentially the same as two swept spheres.</a:t>
            </a:r>
          </a:p>
          <a:p>
            <a:r>
              <a:rPr lang="en-US" dirty="0" smtClean="0"/>
              <a:t>Line to ray distance is calculated, then compared to the radius.</a:t>
            </a:r>
            <a:endParaRPr lang="en-US" dirty="0"/>
          </a:p>
        </p:txBody>
      </p:sp>
      <p:sp>
        <p:nvSpPr>
          <p:cNvPr id="13" name="Oval 12"/>
          <p:cNvSpPr/>
          <p:nvPr/>
        </p:nvSpPr>
        <p:spPr bwMode="auto">
          <a:xfrm>
            <a:off x="3962400" y="38671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4" name="Oval 13"/>
          <p:cNvSpPr/>
          <p:nvPr/>
        </p:nvSpPr>
        <p:spPr bwMode="auto">
          <a:xfrm>
            <a:off x="2514600" y="3867150"/>
            <a:ext cx="990600" cy="914400"/>
          </a:xfrm>
          <a:prstGeom prst="ellipse">
            <a:avLst/>
          </a:prstGeom>
          <a:no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5" name="Straight Connector 14"/>
          <p:cNvCxnSpPr>
            <a:stCxn id="14" idx="0"/>
            <a:endCxn id="13" idx="0"/>
          </p:cNvCxnSpPr>
          <p:nvPr/>
        </p:nvCxnSpPr>
        <p:spPr bwMode="auto">
          <a:xfrm>
            <a:off x="3009900" y="38671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3048000" y="47815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7" name="Straight Connector 16"/>
          <p:cNvCxnSpPr/>
          <p:nvPr/>
        </p:nvCxnSpPr>
        <p:spPr bwMode="auto">
          <a:xfrm>
            <a:off x="3048000" y="4324350"/>
            <a:ext cx="14478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18" name="Straight Connector 17"/>
          <p:cNvCxnSpPr/>
          <p:nvPr/>
        </p:nvCxnSpPr>
        <p:spPr bwMode="auto">
          <a:xfrm flipH="1" flipV="1">
            <a:off x="3657600" y="3714750"/>
            <a:ext cx="2438400" cy="1143000"/>
          </a:xfrm>
          <a:prstGeom prst="line">
            <a:avLst/>
          </a:prstGeom>
          <a:solidFill>
            <a:schemeClr val="accent1"/>
          </a:solidFill>
          <a:ln w="19050" cap="flat" cmpd="sng" algn="ctr">
            <a:solidFill>
              <a:srgbClr val="FF0000"/>
            </a:solidFill>
            <a:prstDash val="solid"/>
            <a:round/>
            <a:headEnd type="oval" w="med" len="med"/>
            <a:tailEnd type="triangle" w="med" len="med"/>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Intersection </a:t>
            </a:r>
            <a:r>
              <a:rPr lang="en-US" dirty="0" err="1" smtClean="0"/>
              <a:t>Wrapup</a:t>
            </a:r>
            <a:endParaRPr lang="en-US" dirty="0"/>
          </a:p>
        </p:txBody>
      </p:sp>
      <p:sp>
        <p:nvSpPr>
          <p:cNvPr id="3" name="Content Placeholder 2"/>
          <p:cNvSpPr>
            <a:spLocks noGrp="1"/>
          </p:cNvSpPr>
          <p:nvPr>
            <p:ph sz="quarter" idx="10"/>
          </p:nvPr>
        </p:nvSpPr>
        <p:spPr/>
        <p:txBody>
          <a:bodyPr/>
          <a:lstStyle/>
          <a:p>
            <a:r>
              <a:rPr lang="en-US" sz="2400" dirty="0" smtClean="0"/>
              <a:t>Understanding basic collision/intersection techniques is still valuable</a:t>
            </a:r>
            <a:r>
              <a:rPr lang="en-US" dirty="0" smtClean="0"/>
              <a:t>.</a:t>
            </a:r>
          </a:p>
          <a:p>
            <a:r>
              <a:rPr lang="en-US" sz="2400" dirty="0" err="1" smtClean="0"/>
              <a:t>Gameplay</a:t>
            </a:r>
            <a:r>
              <a:rPr lang="en-US" sz="2400" dirty="0" smtClean="0"/>
              <a:t> and AI code will always have abstracted views of the game world.</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ea typeface="ヒラギノ角ゴ Pro W3" charset="-128"/>
              </a:rPr>
              <a:t>Example : Turrets on a Hill</a:t>
            </a:r>
          </a:p>
        </p:txBody>
      </p:sp>
      <p:sp>
        <p:nvSpPr>
          <p:cNvPr id="4099" name="Content Placeholder 2"/>
          <p:cNvSpPr>
            <a:spLocks noGrp="1"/>
          </p:cNvSpPr>
          <p:nvPr>
            <p:ph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indent="-273050" eaLnBrk="1" hangingPunct="1">
              <a:buNone/>
            </a:pPr>
            <a:endParaRPr lang="en-US" dirty="0" smtClean="0">
              <a:ea typeface="ヒラギノ角ゴ Pro W3" charset="-128"/>
            </a:endParaRPr>
          </a:p>
          <a:p>
            <a:pPr indent="-273050" eaLnBrk="1" hangingPunct="1"/>
            <a:endParaRPr lang="en-US" dirty="0" smtClean="0">
              <a:ea typeface="ヒラギノ角ゴ Pro W3" charset="-128"/>
            </a:endParaRPr>
          </a:p>
        </p:txBody>
      </p:sp>
      <p:pic>
        <p:nvPicPr>
          <p:cNvPr id="4" name="Picture 3" descr="Turret_Overview.jpg"/>
          <p:cNvPicPr>
            <a:picLocks noChangeAspect="1"/>
          </p:cNvPicPr>
          <p:nvPr/>
        </p:nvPicPr>
        <p:blipFill>
          <a:blip r:embed="rId2"/>
          <a:stretch>
            <a:fillRect/>
          </a:stretch>
        </p:blipFill>
        <p:spPr>
          <a:xfrm>
            <a:off x="1981200" y="1581150"/>
            <a:ext cx="5242143" cy="3181350"/>
          </a:xfrm>
          <a:prstGeom prst="rect">
            <a:avLst/>
          </a:prstGeom>
          <a:ln>
            <a:noFill/>
          </a:ln>
          <a:effectLst>
            <a:outerShdw blurRad="190500" algn="tl" rotWithShape="0">
              <a:srgbClr val="000000">
                <a:alpha val="70000"/>
              </a:srgbClr>
            </a:outerShdw>
          </a:effectLst>
        </p:spPr>
      </p:pic>
      <p:sp>
        <p:nvSpPr>
          <p:cNvPr id="5" name="Trapezoid 4"/>
          <p:cNvSpPr/>
          <p:nvPr/>
        </p:nvSpPr>
        <p:spPr bwMode="auto">
          <a:xfrm>
            <a:off x="4343400" y="3562350"/>
            <a:ext cx="457200" cy="304800"/>
          </a:xfrm>
          <a:prstGeom prst="trapezoid">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Turrets on a Hill</a:t>
            </a:r>
            <a:endParaRPr lang="en-US" dirty="0"/>
          </a:p>
        </p:txBody>
      </p:sp>
      <p:sp>
        <p:nvSpPr>
          <p:cNvPr id="3" name="Content Placeholder 2"/>
          <p:cNvSpPr>
            <a:spLocks noGrp="1"/>
          </p:cNvSpPr>
          <p:nvPr>
            <p:ph sz="quarter" idx="10"/>
          </p:nvPr>
        </p:nvSpPr>
        <p:spPr/>
        <p:txBody>
          <a:bodyPr/>
          <a:lstStyle/>
          <a:p>
            <a:r>
              <a:rPr lang="en-US" dirty="0" smtClean="0"/>
              <a:t>Determine which turret should fire at the target</a:t>
            </a:r>
          </a:p>
          <a:p>
            <a:r>
              <a:rPr lang="en-US" dirty="0" smtClean="0"/>
              <a:t>Calculate turret facing</a:t>
            </a:r>
          </a:p>
          <a:p>
            <a:r>
              <a:rPr lang="en-US" dirty="0" smtClean="0"/>
              <a:t>Calculate angle of the gun barrel</a:t>
            </a:r>
          </a:p>
          <a:p>
            <a:r>
              <a:rPr lang="en-US" dirty="0" smtClean="0"/>
              <a:t>Convert to local object space for our engine.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turret should fire?</a:t>
            </a:r>
            <a:endParaRPr lang="en-US" dirty="0"/>
          </a:p>
        </p:txBody>
      </p:sp>
      <p:pic>
        <p:nvPicPr>
          <p:cNvPr id="4" name="Content Placeholder 3" descr="Turret_Overview.jpg"/>
          <p:cNvPicPr>
            <a:picLocks noGrp="1" noChangeAspect="1"/>
          </p:cNvPicPr>
          <p:nvPr>
            <p:ph sz="quarter" idx="10"/>
          </p:nvPr>
        </p:nvPicPr>
        <p:blipFill>
          <a:blip r:embed="rId3">
            <a:duotone>
              <a:schemeClr val="accent4">
                <a:shade val="45000"/>
                <a:satMod val="135000"/>
              </a:schemeClr>
              <a:prstClr val="white"/>
            </a:duotone>
          </a:blip>
          <a:stretch>
            <a:fillRect/>
          </a:stretch>
        </p:blipFill>
        <p:spPr>
          <a:xfrm>
            <a:off x="2311914" y="1504950"/>
            <a:ext cx="4520172" cy="2743200"/>
          </a:xfrm>
        </p:spPr>
      </p:pic>
      <p:sp>
        <p:nvSpPr>
          <p:cNvPr id="5" name="Trapezoid 4"/>
          <p:cNvSpPr/>
          <p:nvPr/>
        </p:nvSpPr>
        <p:spPr bwMode="auto">
          <a:xfrm>
            <a:off x="4343400" y="3181350"/>
            <a:ext cx="457200" cy="304800"/>
          </a:xfrm>
          <a:prstGeom prst="trapezoid">
            <a:avLst/>
          </a:prstGeom>
          <a:solidFill>
            <a:schemeClr val="accent3">
              <a:lumMod val="60000"/>
              <a:lumOff val="40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8" name="Straight Connector 7"/>
          <p:cNvCxnSpPr/>
          <p:nvPr/>
        </p:nvCxnSpPr>
        <p:spPr bwMode="auto">
          <a:xfrm flipV="1">
            <a:off x="4572000" y="1962150"/>
            <a:ext cx="1447800" cy="1295400"/>
          </a:xfrm>
          <a:prstGeom prst="line">
            <a:avLst/>
          </a:prstGeom>
          <a:solidFill>
            <a:schemeClr val="accent1"/>
          </a:solidFill>
          <a:ln w="19050" cap="flat" cmpd="sng" algn="ctr">
            <a:solidFill>
              <a:srgbClr val="FF0000"/>
            </a:solidFill>
            <a:prstDash val="solid"/>
            <a:round/>
            <a:headEnd type="oval" w="med" len="med"/>
            <a:tailEnd type="triangle" w="med" len="med"/>
          </a:ln>
          <a:effectLst/>
        </p:spPr>
      </p:cxnSp>
      <p:cxnSp>
        <p:nvCxnSpPr>
          <p:cNvPr id="12" name="Straight Connector 11"/>
          <p:cNvCxnSpPr/>
          <p:nvPr/>
        </p:nvCxnSpPr>
        <p:spPr bwMode="auto">
          <a:xfrm flipV="1">
            <a:off x="4572000" y="1733550"/>
            <a:ext cx="0" cy="1524000"/>
          </a:xfrm>
          <a:prstGeom prst="line">
            <a:avLst/>
          </a:prstGeom>
          <a:solidFill>
            <a:schemeClr val="accent1"/>
          </a:solidFill>
          <a:ln w="19050" cap="flat" cmpd="sng" algn="ctr">
            <a:solidFill>
              <a:schemeClr val="bg1"/>
            </a:solidFill>
            <a:prstDash val="solid"/>
            <a:round/>
            <a:headEnd type="oval" w="med" len="med"/>
            <a:tailEnd type="triangle" w="med" len="med"/>
          </a:ln>
          <a:effectLst/>
        </p:spPr>
      </p:cxnSp>
      <p:graphicFrame>
        <p:nvGraphicFramePr>
          <p:cNvPr id="14" name="Object 13"/>
          <p:cNvGraphicFramePr>
            <a:graphicFrameLocks noChangeAspect="1"/>
          </p:cNvGraphicFramePr>
          <p:nvPr/>
        </p:nvGraphicFramePr>
        <p:xfrm>
          <a:off x="4038600" y="2571750"/>
          <a:ext cx="431800" cy="254000"/>
        </p:xfrm>
        <a:graphic>
          <a:graphicData uri="http://schemas.openxmlformats.org/presentationml/2006/ole">
            <p:oleObj spid="_x0000_s31746" name="Equation" r:id="rId4" imgW="279360" imgH="177480" progId="Equation.3">
              <p:embed/>
            </p:oleObj>
          </a:graphicData>
        </a:graphic>
      </p:graphicFrame>
      <p:graphicFrame>
        <p:nvGraphicFramePr>
          <p:cNvPr id="31748" name="Object 4"/>
          <p:cNvGraphicFramePr>
            <a:graphicFrameLocks noChangeAspect="1"/>
          </p:cNvGraphicFramePr>
          <p:nvPr/>
        </p:nvGraphicFramePr>
        <p:xfrm>
          <a:off x="5410200" y="2571750"/>
          <a:ext cx="744538" cy="271462"/>
        </p:xfrm>
        <a:graphic>
          <a:graphicData uri="http://schemas.openxmlformats.org/presentationml/2006/ole">
            <p:oleObj spid="_x0000_s31748" name="Equation" r:id="rId5" imgW="482400" imgH="190440" progId="Equation.3">
              <p:embed/>
            </p:oleObj>
          </a:graphicData>
        </a:graphic>
      </p:graphicFrame>
      <p:cxnSp>
        <p:nvCxnSpPr>
          <p:cNvPr id="17" name="Straight Connector 16"/>
          <p:cNvCxnSpPr/>
          <p:nvPr/>
        </p:nvCxnSpPr>
        <p:spPr bwMode="auto">
          <a:xfrm flipH="1">
            <a:off x="2971800" y="3257550"/>
            <a:ext cx="1600200" cy="0"/>
          </a:xfrm>
          <a:prstGeom prst="line">
            <a:avLst/>
          </a:prstGeom>
          <a:solidFill>
            <a:schemeClr val="accent1"/>
          </a:solidFill>
          <a:ln w="19050" cap="flat" cmpd="sng" algn="ctr">
            <a:solidFill>
              <a:schemeClr val="bg1"/>
            </a:solidFill>
            <a:prstDash val="solid"/>
            <a:round/>
            <a:headEnd type="oval" w="med" len="med"/>
            <a:tailEnd type="triangle" w="med" len="med"/>
          </a:ln>
          <a:effectLst/>
        </p:spPr>
      </p:cxnSp>
      <p:graphicFrame>
        <p:nvGraphicFramePr>
          <p:cNvPr id="31749" name="Object 5"/>
          <p:cNvGraphicFramePr>
            <a:graphicFrameLocks noChangeAspect="1"/>
          </p:cNvGraphicFramePr>
          <p:nvPr/>
        </p:nvGraphicFramePr>
        <p:xfrm>
          <a:off x="2914650" y="3409950"/>
          <a:ext cx="392113" cy="254000"/>
        </p:xfrm>
        <a:graphic>
          <a:graphicData uri="http://schemas.openxmlformats.org/presentationml/2006/ole">
            <p:oleObj spid="_x0000_s31749" name="Equation" r:id="rId6" imgW="253800" imgH="17748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turret should fire?</a:t>
            </a:r>
            <a:endParaRPr lang="en-US" dirty="0"/>
          </a:p>
        </p:txBody>
      </p:sp>
      <p:sp>
        <p:nvSpPr>
          <p:cNvPr id="3" name="Content Placeholder 2"/>
          <p:cNvSpPr>
            <a:spLocks noGrp="1"/>
          </p:cNvSpPr>
          <p:nvPr>
            <p:ph sz="quarter" idx="10"/>
          </p:nvPr>
        </p:nvSpPr>
        <p:spPr>
          <a:xfrm>
            <a:off x="533400" y="1504950"/>
            <a:ext cx="8077200" cy="1524000"/>
          </a:xfrm>
        </p:spPr>
        <p:txBody>
          <a:bodyPr/>
          <a:lstStyle/>
          <a:p>
            <a:r>
              <a:rPr lang="en-US" dirty="0" smtClean="0"/>
              <a:t>One easy way is to take the dot product of our </a:t>
            </a:r>
            <a:r>
              <a:rPr lang="en-US" dirty="0" err="1" smtClean="0"/>
              <a:t>to_targ</a:t>
            </a:r>
            <a:r>
              <a:rPr lang="en-US" dirty="0" smtClean="0"/>
              <a:t> vector and the bunker’s left vector.</a:t>
            </a:r>
            <a:endParaRPr lang="en-US" dirty="0"/>
          </a:p>
        </p:txBody>
      </p:sp>
      <p:sp>
        <p:nvSpPr>
          <p:cNvPr id="4" name="TextBox 3"/>
          <p:cNvSpPr txBox="1"/>
          <p:nvPr/>
        </p:nvSpPr>
        <p:spPr>
          <a:xfrm>
            <a:off x="1524000" y="3333750"/>
            <a:ext cx="5410200" cy="1295400"/>
          </a:xfrm>
          <a:prstGeom prst="rect">
            <a:avLst/>
          </a:prstGeom>
          <a:solidFill>
            <a:srgbClr val="DDDDDD"/>
          </a:solidFill>
          <a:ln>
            <a:noFill/>
          </a:ln>
        </p:spPr>
        <p:txBody>
          <a:bodyPr wrap="square" rtlCol="0">
            <a:noAutofit/>
          </a:bodyPr>
          <a:lstStyle/>
          <a:p>
            <a:r>
              <a:rPr lang="en-US" sz="2000" dirty="0" smtClean="0">
                <a:solidFill>
                  <a:schemeClr val="accent4">
                    <a:lumMod val="10000"/>
                  </a:schemeClr>
                </a:solidFill>
              </a:rPr>
              <a:t>if (dot(</a:t>
            </a:r>
            <a:r>
              <a:rPr lang="en-US" sz="2000" dirty="0" err="1" smtClean="0">
                <a:solidFill>
                  <a:schemeClr val="accent4">
                    <a:lumMod val="10000"/>
                  </a:schemeClr>
                </a:solidFill>
              </a:rPr>
              <a:t>to_targ</a:t>
            </a:r>
            <a:r>
              <a:rPr lang="en-US" sz="2000" dirty="0" smtClean="0">
                <a:solidFill>
                  <a:schemeClr val="accent4">
                    <a:lumMod val="10000"/>
                  </a:schemeClr>
                </a:solidFill>
              </a:rPr>
              <a:t>, left) &gt; 0.0)</a:t>
            </a:r>
          </a:p>
          <a:p>
            <a:r>
              <a:rPr lang="en-US" sz="2000" dirty="0" smtClean="0">
                <a:solidFill>
                  <a:schemeClr val="accent4">
                    <a:lumMod val="10000"/>
                  </a:schemeClr>
                </a:solidFill>
              </a:rPr>
              <a:t>	turret = </a:t>
            </a:r>
            <a:r>
              <a:rPr lang="en-US" sz="2000" dirty="0" err="1" smtClean="0">
                <a:solidFill>
                  <a:schemeClr val="accent4">
                    <a:lumMod val="10000"/>
                  </a:schemeClr>
                </a:solidFill>
              </a:rPr>
              <a:t>left_turret</a:t>
            </a:r>
            <a:endParaRPr lang="en-US" sz="2000" dirty="0" smtClean="0">
              <a:solidFill>
                <a:schemeClr val="accent4">
                  <a:lumMod val="10000"/>
                </a:schemeClr>
              </a:solidFill>
            </a:endParaRPr>
          </a:p>
          <a:p>
            <a:r>
              <a:rPr lang="en-US" sz="2000" dirty="0" smtClean="0">
                <a:solidFill>
                  <a:schemeClr val="accent4">
                    <a:lumMod val="10000"/>
                  </a:schemeClr>
                </a:solidFill>
              </a:rPr>
              <a:t>else</a:t>
            </a:r>
          </a:p>
          <a:p>
            <a:r>
              <a:rPr lang="en-US" sz="2000" dirty="0" smtClean="0">
                <a:solidFill>
                  <a:schemeClr val="accent4">
                    <a:lumMod val="10000"/>
                  </a:schemeClr>
                </a:solidFill>
              </a:rPr>
              <a:t>	turret = </a:t>
            </a:r>
            <a:r>
              <a:rPr lang="en-US" sz="2000" dirty="0" err="1" smtClean="0">
                <a:solidFill>
                  <a:schemeClr val="accent4">
                    <a:lumMod val="10000"/>
                  </a:schemeClr>
                </a:solidFill>
              </a:rPr>
              <a:t>right_turret</a:t>
            </a:r>
            <a:endParaRPr lang="en-US" sz="20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Intersections</a:t>
            </a:r>
            <a:endParaRPr lang="en-US" dirty="0"/>
          </a:p>
        </p:txBody>
      </p:sp>
      <p:sp>
        <p:nvSpPr>
          <p:cNvPr id="3" name="Content Placeholder 2"/>
          <p:cNvSpPr>
            <a:spLocks noGrp="1"/>
          </p:cNvSpPr>
          <p:nvPr>
            <p:ph sz="quarter" idx="10"/>
          </p:nvPr>
        </p:nvSpPr>
        <p:spPr/>
        <p:txBody>
          <a:bodyPr/>
          <a:lstStyle/>
          <a:p>
            <a:r>
              <a:rPr lang="en-US" dirty="0" smtClean="0"/>
              <a:t>In simulation and AI code, we rarely want to use actual object meshes to test for collision.</a:t>
            </a:r>
          </a:p>
          <a:p>
            <a:r>
              <a:rPr lang="en-US" dirty="0" smtClean="0"/>
              <a:t>Simplified collision representations are used instead.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Turret Facing</a:t>
            </a:r>
            <a:endParaRPr lang="en-US" dirty="0"/>
          </a:p>
        </p:txBody>
      </p:sp>
      <p:sp>
        <p:nvSpPr>
          <p:cNvPr id="3" name="Content Placeholder 2"/>
          <p:cNvSpPr>
            <a:spLocks noGrp="1"/>
          </p:cNvSpPr>
          <p:nvPr>
            <p:ph sz="quarter" idx="10"/>
          </p:nvPr>
        </p:nvSpPr>
        <p:spPr/>
        <p:txBody>
          <a:bodyPr/>
          <a:lstStyle/>
          <a:p>
            <a:r>
              <a:rPr lang="en-US" dirty="0" smtClean="0"/>
              <a:t>Turret can only rotate horizontally</a:t>
            </a:r>
          </a:p>
          <a:p>
            <a:r>
              <a:rPr lang="en-US" dirty="0" smtClean="0"/>
              <a:t>We need the component of the vector from the gun barrel to the target that maps to the plane formed by the turret’s fwd and left vectors.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Orthographic Projection</a:t>
            </a:r>
            <a:endParaRPr lang="en-US" dirty="0"/>
          </a:p>
        </p:txBody>
      </p:sp>
      <p:sp>
        <p:nvSpPr>
          <p:cNvPr id="3" name="Content Placeholder 2"/>
          <p:cNvSpPr>
            <a:spLocks noGrp="1"/>
          </p:cNvSpPr>
          <p:nvPr>
            <p:ph sz="quarter" idx="10"/>
          </p:nvPr>
        </p:nvSpPr>
        <p:spPr>
          <a:xfrm>
            <a:off x="533400" y="1504950"/>
            <a:ext cx="8077200" cy="3505200"/>
          </a:xfrm>
        </p:spPr>
        <p:txBody>
          <a:bodyPr/>
          <a:lstStyle/>
          <a:p>
            <a:r>
              <a:rPr lang="en-US" dirty="0" smtClean="0"/>
              <a:t>Mapping of a 3D point to a 2D plane</a:t>
            </a:r>
          </a:p>
          <a:p>
            <a:endParaRPr lang="en-US" dirty="0" smtClean="0"/>
          </a:p>
          <a:p>
            <a:endParaRPr lang="en-US" dirty="0" smtClean="0"/>
          </a:p>
          <a:p>
            <a:endParaRPr lang="en-US" dirty="0" smtClean="0"/>
          </a:p>
          <a:p>
            <a:endParaRPr lang="en-US" dirty="0" smtClean="0"/>
          </a:p>
          <a:p>
            <a:pPr>
              <a:buNone/>
            </a:pPr>
            <a:endParaRPr lang="en-US" sz="1600" dirty="0" smtClean="0"/>
          </a:p>
          <a:p>
            <a:pPr>
              <a:buNone/>
            </a:pPr>
            <a:endParaRPr lang="en-US" sz="1600" dirty="0" smtClean="0"/>
          </a:p>
          <a:p>
            <a:pPr>
              <a:buNone/>
            </a:pPr>
            <a:r>
              <a:rPr lang="en-US" sz="800" i="1" dirty="0" smtClean="0"/>
              <a:t>Source: http://en.wikibooks.org/wiki/Linear_Algebra/Topic:_Geometry_of_Linear_Maps</a:t>
            </a:r>
            <a:endParaRPr lang="en-US" sz="800" i="1" dirty="0"/>
          </a:p>
        </p:txBody>
      </p:sp>
      <p:pic>
        <p:nvPicPr>
          <p:cNvPr id="4" name="Picture 3" descr="plane_proj.png"/>
          <p:cNvPicPr>
            <a:picLocks noChangeAspect="1"/>
          </p:cNvPicPr>
          <p:nvPr/>
        </p:nvPicPr>
        <p:blipFill>
          <a:blip r:embed="rId2"/>
          <a:stretch>
            <a:fillRect/>
          </a:stretch>
        </p:blipFill>
        <p:spPr>
          <a:xfrm>
            <a:off x="1524000" y="2038350"/>
            <a:ext cx="5743575" cy="28194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Orthographic Projection</a:t>
            </a:r>
            <a:endParaRPr lang="en-US" dirty="0"/>
          </a:p>
        </p:txBody>
      </p:sp>
      <p:sp>
        <p:nvSpPr>
          <p:cNvPr id="3" name="Content Placeholder 2"/>
          <p:cNvSpPr>
            <a:spLocks noGrp="1"/>
          </p:cNvSpPr>
          <p:nvPr>
            <p:ph sz="quarter" idx="10"/>
          </p:nvPr>
        </p:nvSpPr>
        <p:spPr>
          <a:xfrm>
            <a:off x="533400" y="1504950"/>
            <a:ext cx="8077200" cy="3429000"/>
          </a:xfrm>
        </p:spPr>
        <p:txBody>
          <a:bodyPr/>
          <a:lstStyle/>
          <a:p>
            <a:r>
              <a:rPr lang="en-US" dirty="0" smtClean="0"/>
              <a:t>To project 3D point             onto a 2D point        , using a point parallel to the y axis:</a:t>
            </a:r>
          </a:p>
          <a:p>
            <a:endParaRPr lang="en-US" dirty="0" smtClean="0"/>
          </a:p>
          <a:p>
            <a:endParaRPr lang="en-US" dirty="0" smtClean="0"/>
          </a:p>
          <a:p>
            <a:pPr>
              <a:buNone/>
            </a:pPr>
            <a:endParaRPr lang="en-US" dirty="0" smtClean="0"/>
          </a:p>
          <a:p>
            <a:pPr>
              <a:buNone/>
            </a:pPr>
            <a:r>
              <a:rPr lang="en-US" dirty="0" smtClean="0"/>
              <a:t>where </a:t>
            </a:r>
            <a:r>
              <a:rPr lang="en-US" i="1" dirty="0" smtClean="0"/>
              <a:t>s</a:t>
            </a:r>
            <a:r>
              <a:rPr lang="en-US" dirty="0" smtClean="0"/>
              <a:t> is scale, and </a:t>
            </a:r>
            <a:r>
              <a:rPr lang="en-US" i="1" dirty="0" smtClean="0"/>
              <a:t>c</a:t>
            </a:r>
            <a:r>
              <a:rPr lang="en-US" dirty="0" smtClean="0"/>
              <a:t> is an offset</a:t>
            </a:r>
          </a:p>
          <a:p>
            <a:pPr>
              <a:buNone/>
            </a:pPr>
            <a:endParaRPr lang="en-US" dirty="0" smtClean="0"/>
          </a:p>
          <a:p>
            <a:endParaRPr lang="en-US" i="1"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Object 6"/>
          <p:cNvGraphicFramePr>
            <a:graphicFrameLocks noChangeAspect="1"/>
          </p:cNvGraphicFramePr>
          <p:nvPr/>
        </p:nvGraphicFramePr>
        <p:xfrm>
          <a:off x="4419600" y="1657350"/>
          <a:ext cx="1447800" cy="381001"/>
        </p:xfrm>
        <a:graphic>
          <a:graphicData uri="http://schemas.openxmlformats.org/presentationml/2006/ole">
            <p:oleObj spid="_x0000_s1028" name="Equation" r:id="rId3" imgW="495000" imgH="152280" progId="Equation.3">
              <p:embed/>
            </p:oleObj>
          </a:graphicData>
        </a:graphic>
      </p:graphicFrame>
      <p:graphicFrame>
        <p:nvGraphicFramePr>
          <p:cNvPr id="8" name="Object 7"/>
          <p:cNvGraphicFramePr>
            <a:graphicFrameLocks noChangeAspect="1"/>
          </p:cNvGraphicFramePr>
          <p:nvPr/>
        </p:nvGraphicFramePr>
        <p:xfrm>
          <a:off x="1676400" y="1962150"/>
          <a:ext cx="850900" cy="476250"/>
        </p:xfrm>
        <a:graphic>
          <a:graphicData uri="http://schemas.openxmlformats.org/presentationml/2006/ole">
            <p:oleObj spid="_x0000_s1029" name="Equation" r:id="rId4" imgW="330120" imgH="190440" progId="Equation.3">
              <p:embed/>
            </p:oleObj>
          </a:graphicData>
        </a:graphic>
      </p:graphicFrame>
      <p:graphicFrame>
        <p:nvGraphicFramePr>
          <p:cNvPr id="9" name="Object 8"/>
          <p:cNvGraphicFramePr>
            <a:graphicFrameLocks noChangeAspect="1"/>
          </p:cNvGraphicFramePr>
          <p:nvPr/>
        </p:nvGraphicFramePr>
        <p:xfrm>
          <a:off x="1524000" y="2647950"/>
          <a:ext cx="6980237" cy="1676400"/>
        </p:xfrm>
        <a:graphic>
          <a:graphicData uri="http://schemas.openxmlformats.org/presentationml/2006/ole">
            <p:oleObj spid="_x0000_s1030" name="Equation" r:id="rId5" imgW="1815840" imgH="7110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to a Plane</a:t>
            </a:r>
            <a:endParaRPr lang="en-US" dirty="0"/>
          </a:p>
        </p:txBody>
      </p:sp>
      <p:sp>
        <p:nvSpPr>
          <p:cNvPr id="3" name="Content Placeholder 2"/>
          <p:cNvSpPr>
            <a:spLocks noGrp="1"/>
          </p:cNvSpPr>
          <p:nvPr>
            <p:ph sz="quarter" idx="10"/>
          </p:nvPr>
        </p:nvSpPr>
        <p:spPr/>
        <p:txBody>
          <a:bodyPr/>
          <a:lstStyle/>
          <a:p>
            <a:r>
              <a:rPr lang="en-US" sz="2000" dirty="0" smtClean="0"/>
              <a:t>To take the vector from the turret barrel to the target (v), and project it onto the turret’s horizontal plane, where (n) is the unit normal to that plane (up vector in this case):</a:t>
            </a:r>
            <a:endParaRPr lang="en-US" sz="2000" dirty="0"/>
          </a:p>
        </p:txBody>
      </p:sp>
      <p:graphicFrame>
        <p:nvGraphicFramePr>
          <p:cNvPr id="4" name="Object 3"/>
          <p:cNvGraphicFramePr>
            <a:graphicFrameLocks noChangeAspect="1"/>
          </p:cNvGraphicFramePr>
          <p:nvPr/>
        </p:nvGraphicFramePr>
        <p:xfrm>
          <a:off x="2895600" y="2647950"/>
          <a:ext cx="2514600" cy="2133600"/>
        </p:xfrm>
        <a:graphic>
          <a:graphicData uri="http://schemas.openxmlformats.org/presentationml/2006/ole">
            <p:oleObj spid="_x0000_s13313" name="Equation" r:id="rId3" imgW="939600" imgH="86328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Turret Facing</a:t>
            </a:r>
            <a:endParaRPr lang="en-US" dirty="0"/>
          </a:p>
        </p:txBody>
      </p:sp>
      <p:sp>
        <p:nvSpPr>
          <p:cNvPr id="3" name="Content Placeholder 2"/>
          <p:cNvSpPr>
            <a:spLocks noGrp="1"/>
          </p:cNvSpPr>
          <p:nvPr>
            <p:ph sz="quarter" idx="10"/>
          </p:nvPr>
        </p:nvSpPr>
        <p:spPr>
          <a:xfrm>
            <a:off x="533400" y="1504950"/>
            <a:ext cx="8077200" cy="1295400"/>
          </a:xfrm>
        </p:spPr>
        <p:txBody>
          <a:bodyPr/>
          <a:lstStyle/>
          <a:p>
            <a:r>
              <a:rPr lang="en-US" dirty="0" smtClean="0"/>
              <a:t>Now we have a vector along the plane the turret swivels in to use as desired facing.</a:t>
            </a:r>
            <a:endParaRPr lang="en-US" dirty="0"/>
          </a:p>
        </p:txBody>
      </p:sp>
      <p:sp>
        <p:nvSpPr>
          <p:cNvPr id="4" name="Hexagon 3"/>
          <p:cNvSpPr/>
          <p:nvPr/>
        </p:nvSpPr>
        <p:spPr bwMode="auto">
          <a:xfrm>
            <a:off x="3657600" y="3790950"/>
            <a:ext cx="1066800" cy="838200"/>
          </a:xfrm>
          <a:prstGeom prst="hexagon">
            <a:avLst/>
          </a:prstGeom>
          <a:solidFill>
            <a:schemeClr val="accent6">
              <a:lumMod val="40000"/>
              <a:lumOff val="60000"/>
            </a:schemeClr>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Rectangle 7"/>
          <p:cNvSpPr/>
          <p:nvPr/>
        </p:nvSpPr>
        <p:spPr bwMode="auto">
          <a:xfrm>
            <a:off x="4114800" y="3105150"/>
            <a:ext cx="152400" cy="762000"/>
          </a:xfrm>
          <a:prstGeom prst="rect">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9" name="Straight Connector 8"/>
          <p:cNvCxnSpPr/>
          <p:nvPr/>
        </p:nvCxnSpPr>
        <p:spPr bwMode="auto">
          <a:xfrm flipV="1">
            <a:off x="4495800" y="2724150"/>
            <a:ext cx="1219200" cy="1066800"/>
          </a:xfrm>
          <a:prstGeom prst="line">
            <a:avLst/>
          </a:prstGeom>
          <a:solidFill>
            <a:schemeClr val="accent1"/>
          </a:solidFill>
          <a:ln w="19050" cap="flat" cmpd="sng" algn="ctr">
            <a:solidFill>
              <a:srgbClr val="FF0000"/>
            </a:solidFill>
            <a:prstDash val="solid"/>
            <a:round/>
            <a:headEnd type="oval" w="med" len="med"/>
            <a:tailEnd type="triangle" w="med" len="med"/>
          </a:ln>
          <a:effectLst/>
        </p:spPr>
      </p:cxnSp>
      <p:sp>
        <p:nvSpPr>
          <p:cNvPr id="12" name="Arc 11"/>
          <p:cNvSpPr/>
          <p:nvPr/>
        </p:nvSpPr>
        <p:spPr bwMode="auto">
          <a:xfrm>
            <a:off x="3581400" y="3181350"/>
            <a:ext cx="1295400" cy="457200"/>
          </a:xfrm>
          <a:prstGeom prst="arc">
            <a:avLst/>
          </a:prstGeom>
          <a:noFill/>
          <a:ln w="19050" cap="flat" cmpd="sng" algn="ctr">
            <a:solidFill>
              <a:schemeClr val="accent4">
                <a:lumMod val="10000"/>
              </a:schemeClr>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p:cNvSpPr/>
          <p:nvPr/>
        </p:nvSpPr>
        <p:spPr bwMode="auto">
          <a:xfrm rot="10800000">
            <a:off x="3276600" y="3257550"/>
            <a:ext cx="685800" cy="914400"/>
          </a:xfrm>
          <a:prstGeom prst="arc">
            <a:avLst/>
          </a:prstGeom>
          <a:noFill/>
          <a:ln w="9525" cap="flat" cmpd="sng" algn="ctr">
            <a:solidFill>
              <a:schemeClr val="tx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2" name="Title 1"/>
          <p:cNvSpPr>
            <a:spLocks noGrp="1"/>
          </p:cNvSpPr>
          <p:nvPr>
            <p:ph type="title"/>
          </p:nvPr>
        </p:nvSpPr>
        <p:spPr/>
        <p:txBody>
          <a:bodyPr/>
          <a:lstStyle/>
          <a:p>
            <a:r>
              <a:rPr lang="en-US" dirty="0" smtClean="0"/>
              <a:t>Gun Barrel Aiming</a:t>
            </a:r>
            <a:endParaRPr lang="en-US" dirty="0"/>
          </a:p>
        </p:txBody>
      </p:sp>
      <p:sp>
        <p:nvSpPr>
          <p:cNvPr id="3" name="Content Placeholder 2"/>
          <p:cNvSpPr>
            <a:spLocks noGrp="1"/>
          </p:cNvSpPr>
          <p:nvPr>
            <p:ph sz="quarter" idx="10"/>
          </p:nvPr>
        </p:nvSpPr>
        <p:spPr>
          <a:xfrm>
            <a:off x="533400" y="1504950"/>
            <a:ext cx="8077200" cy="1752600"/>
          </a:xfrm>
        </p:spPr>
        <p:txBody>
          <a:bodyPr/>
          <a:lstStyle/>
          <a:p>
            <a:r>
              <a:rPr lang="en-US" dirty="0" smtClean="0"/>
              <a:t>Assuming that the gun barrel can only rotate up and down relative to the turret’s position…</a:t>
            </a:r>
          </a:p>
          <a:p>
            <a:endParaRPr lang="en-US" dirty="0"/>
          </a:p>
        </p:txBody>
      </p:sp>
      <p:sp>
        <p:nvSpPr>
          <p:cNvPr id="6" name="Rectangle 5"/>
          <p:cNvSpPr/>
          <p:nvPr/>
        </p:nvSpPr>
        <p:spPr bwMode="auto">
          <a:xfrm rot="1808483">
            <a:off x="3308639" y="3248549"/>
            <a:ext cx="1219200" cy="152400"/>
          </a:xfrm>
          <a:prstGeom prst="rect">
            <a:avLst/>
          </a:prstGeom>
          <a:solidFill>
            <a:schemeClr val="accent4">
              <a:lumMod val="10000"/>
              <a:alpha val="3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Rectangle 7"/>
          <p:cNvSpPr/>
          <p:nvPr/>
        </p:nvSpPr>
        <p:spPr bwMode="auto">
          <a:xfrm rot="19759154">
            <a:off x="3306351" y="3862734"/>
            <a:ext cx="1219200" cy="152400"/>
          </a:xfrm>
          <a:prstGeom prst="rect">
            <a:avLst/>
          </a:prstGeom>
          <a:solidFill>
            <a:schemeClr val="accent4">
              <a:lumMod val="10000"/>
              <a:alpha val="3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Rectangle 4"/>
          <p:cNvSpPr/>
          <p:nvPr/>
        </p:nvSpPr>
        <p:spPr bwMode="auto">
          <a:xfrm>
            <a:off x="3200400" y="3562350"/>
            <a:ext cx="1219200" cy="152400"/>
          </a:xfrm>
          <a:prstGeom prst="rect">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 name="Rectangle 3"/>
          <p:cNvSpPr/>
          <p:nvPr/>
        </p:nvSpPr>
        <p:spPr bwMode="auto">
          <a:xfrm>
            <a:off x="4419600" y="3333750"/>
            <a:ext cx="1295400" cy="990600"/>
          </a:xfrm>
          <a:prstGeom prst="rect">
            <a:avLst/>
          </a:prstGeom>
          <a:solidFill>
            <a:schemeClr val="accent6">
              <a:lumMod val="40000"/>
              <a:lumOff val="60000"/>
            </a:schemeClr>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Arc 9"/>
          <p:cNvSpPr/>
          <p:nvPr/>
        </p:nvSpPr>
        <p:spPr bwMode="auto">
          <a:xfrm rot="14105129">
            <a:off x="3352467" y="2886010"/>
            <a:ext cx="685800" cy="914400"/>
          </a:xfrm>
          <a:prstGeom prst="arc">
            <a:avLst/>
          </a:prstGeom>
          <a:noFill/>
          <a:ln w="9525" cap="flat" cmpd="sng" algn="ctr">
            <a:solidFill>
              <a:schemeClr val="tx2"/>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Gun Barrel Aiming</a:t>
            </a:r>
            <a:endParaRPr lang="en-US" dirty="0"/>
          </a:p>
        </p:txBody>
      </p:sp>
      <p:sp>
        <p:nvSpPr>
          <p:cNvPr id="3" name="Content Placeholder 2"/>
          <p:cNvSpPr>
            <a:spLocks noGrp="1"/>
          </p:cNvSpPr>
          <p:nvPr>
            <p:ph sz="quarter" idx="10"/>
          </p:nvPr>
        </p:nvSpPr>
        <p:spPr/>
        <p:txBody>
          <a:bodyPr/>
          <a:lstStyle/>
          <a:p>
            <a:r>
              <a:rPr lang="en-US" sz="2400" dirty="0" smtClean="0"/>
              <a:t>We can isolate that desired vector by again projecting to a plane.  </a:t>
            </a:r>
          </a:p>
          <a:p>
            <a:r>
              <a:rPr lang="en-US" sz="2400" dirty="0" smtClean="0"/>
              <a:t>The desired Left vector is the normal to this plane</a:t>
            </a:r>
            <a:r>
              <a:rPr lang="en-US" dirty="0" smtClean="0"/>
              <a:t>.</a:t>
            </a:r>
            <a:endParaRPr lang="en-US" dirty="0"/>
          </a:p>
        </p:txBody>
      </p:sp>
      <p:sp>
        <p:nvSpPr>
          <p:cNvPr id="4" name="Hexagon 3"/>
          <p:cNvSpPr/>
          <p:nvPr/>
        </p:nvSpPr>
        <p:spPr bwMode="auto">
          <a:xfrm>
            <a:off x="3657600" y="4019550"/>
            <a:ext cx="1066800" cy="838200"/>
          </a:xfrm>
          <a:prstGeom prst="hexagon">
            <a:avLst/>
          </a:prstGeom>
          <a:solidFill>
            <a:schemeClr val="accent6">
              <a:lumMod val="40000"/>
              <a:lumOff val="60000"/>
            </a:schemeClr>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Rectangle 4"/>
          <p:cNvSpPr/>
          <p:nvPr/>
        </p:nvSpPr>
        <p:spPr bwMode="auto">
          <a:xfrm>
            <a:off x="4114800" y="3333750"/>
            <a:ext cx="152400" cy="762000"/>
          </a:xfrm>
          <a:prstGeom prst="rect">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 name="Straight Connector 5"/>
          <p:cNvCxnSpPr/>
          <p:nvPr/>
        </p:nvCxnSpPr>
        <p:spPr bwMode="auto">
          <a:xfrm flipV="1">
            <a:off x="4495800" y="2952750"/>
            <a:ext cx="1219200" cy="1066800"/>
          </a:xfrm>
          <a:prstGeom prst="line">
            <a:avLst/>
          </a:prstGeom>
          <a:solidFill>
            <a:schemeClr val="accent1"/>
          </a:solidFill>
          <a:ln w="19050" cap="flat" cmpd="sng" algn="ctr">
            <a:solidFill>
              <a:srgbClr val="FF0000"/>
            </a:solidFill>
            <a:prstDash val="solid"/>
            <a:round/>
            <a:headEnd type="oval" w="med" len="med"/>
            <a:tailEnd type="triangle" w="med" len="med"/>
          </a:ln>
          <a:effectLst/>
        </p:spPr>
      </p:cxnSp>
      <p:sp>
        <p:nvSpPr>
          <p:cNvPr id="7" name="Arc 6"/>
          <p:cNvSpPr/>
          <p:nvPr/>
        </p:nvSpPr>
        <p:spPr bwMode="auto">
          <a:xfrm>
            <a:off x="3581400" y="3409950"/>
            <a:ext cx="1295400" cy="457200"/>
          </a:xfrm>
          <a:prstGeom prst="arc">
            <a:avLst/>
          </a:prstGeom>
          <a:noFill/>
          <a:ln w="19050" cap="flat" cmpd="sng" algn="ctr">
            <a:solidFill>
              <a:schemeClr val="accent4">
                <a:lumMod val="10000"/>
              </a:schemeClr>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8" name="Straight Connector 7"/>
          <p:cNvCxnSpPr/>
          <p:nvPr/>
        </p:nvCxnSpPr>
        <p:spPr bwMode="auto">
          <a:xfrm flipH="1" flipV="1">
            <a:off x="3657600" y="3105150"/>
            <a:ext cx="838200" cy="914400"/>
          </a:xfrm>
          <a:prstGeom prst="line">
            <a:avLst/>
          </a:prstGeom>
          <a:solidFill>
            <a:schemeClr val="accent1"/>
          </a:solidFill>
          <a:ln w="19050" cap="flat" cmpd="sng" algn="ctr">
            <a:solidFill>
              <a:srgbClr val="00B050"/>
            </a:solidFill>
            <a:prstDash val="solid"/>
            <a:round/>
            <a:headEnd type="oval" w="med" len="med"/>
            <a:tailEnd type="triangle" w="med" len="med"/>
          </a:ln>
          <a:effectLst/>
        </p:spPr>
      </p:cxnSp>
      <p:graphicFrame>
        <p:nvGraphicFramePr>
          <p:cNvPr id="11" name="Object 10"/>
          <p:cNvGraphicFramePr>
            <a:graphicFrameLocks noChangeAspect="1"/>
          </p:cNvGraphicFramePr>
          <p:nvPr/>
        </p:nvGraphicFramePr>
        <p:xfrm>
          <a:off x="5181600" y="3486150"/>
          <a:ext cx="533400" cy="304800"/>
        </p:xfrm>
        <a:graphic>
          <a:graphicData uri="http://schemas.openxmlformats.org/presentationml/2006/ole">
            <p:oleObj spid="_x0000_s33794" name="Equation" r:id="rId3" imgW="317160" imgH="177480" progId="Equation.3">
              <p:embed/>
            </p:oleObj>
          </a:graphicData>
        </a:graphic>
      </p:graphicFrame>
      <p:graphicFrame>
        <p:nvGraphicFramePr>
          <p:cNvPr id="33795" name="Object 3"/>
          <p:cNvGraphicFramePr>
            <a:graphicFrameLocks noChangeAspect="1"/>
          </p:cNvGraphicFramePr>
          <p:nvPr/>
        </p:nvGraphicFramePr>
        <p:xfrm>
          <a:off x="3209925" y="3333750"/>
          <a:ext cx="512763" cy="304800"/>
        </p:xfrm>
        <a:graphic>
          <a:graphicData uri="http://schemas.openxmlformats.org/presentationml/2006/ole">
            <p:oleObj spid="_x0000_s33795" name="Equation" r:id="rId4" imgW="304560" imgH="17748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to a Plane </a:t>
            </a:r>
            <a:r>
              <a:rPr lang="en-US" dirty="0" err="1" smtClean="0"/>
              <a:t>Redux</a:t>
            </a:r>
            <a:endParaRPr lang="en-US" dirty="0"/>
          </a:p>
        </p:txBody>
      </p:sp>
      <p:sp>
        <p:nvSpPr>
          <p:cNvPr id="3" name="Content Placeholder 2"/>
          <p:cNvSpPr>
            <a:spLocks noGrp="1"/>
          </p:cNvSpPr>
          <p:nvPr>
            <p:ph sz="quarter" idx="10"/>
          </p:nvPr>
        </p:nvSpPr>
        <p:spPr/>
        <p:txBody>
          <a:bodyPr/>
          <a:lstStyle/>
          <a:p>
            <a:r>
              <a:rPr lang="en-US" sz="2000" dirty="0" smtClean="0"/>
              <a:t>We perform the same calculation using the desired left vector for the turret as n. </a:t>
            </a:r>
            <a:endParaRPr lang="en-US" sz="2000" dirty="0"/>
          </a:p>
        </p:txBody>
      </p:sp>
      <p:graphicFrame>
        <p:nvGraphicFramePr>
          <p:cNvPr id="4" name="Object 3"/>
          <p:cNvGraphicFramePr>
            <a:graphicFrameLocks noChangeAspect="1"/>
          </p:cNvGraphicFramePr>
          <p:nvPr/>
        </p:nvGraphicFramePr>
        <p:xfrm>
          <a:off x="2895600" y="2647950"/>
          <a:ext cx="2514600" cy="2133600"/>
        </p:xfrm>
        <a:graphic>
          <a:graphicData uri="http://schemas.openxmlformats.org/presentationml/2006/ole">
            <p:oleObj spid="_x0000_s34818" name="Equation" r:id="rId3" imgW="939600" imgH="86328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Step</a:t>
            </a:r>
            <a:endParaRPr lang="en-US" dirty="0"/>
          </a:p>
        </p:txBody>
      </p:sp>
      <p:sp>
        <p:nvSpPr>
          <p:cNvPr id="3" name="Content Placeholder 2"/>
          <p:cNvSpPr>
            <a:spLocks noGrp="1"/>
          </p:cNvSpPr>
          <p:nvPr>
            <p:ph sz="quarter" idx="10"/>
          </p:nvPr>
        </p:nvSpPr>
        <p:spPr/>
        <p:txBody>
          <a:bodyPr/>
          <a:lstStyle/>
          <a:p>
            <a:r>
              <a:rPr lang="en-US" sz="2400" dirty="0" smtClean="0"/>
              <a:t>We now have desired turret facing and gun barrel pitch vectors, in world space.</a:t>
            </a:r>
          </a:p>
          <a:p>
            <a:r>
              <a:rPr lang="en-US" sz="2400" dirty="0" smtClean="0"/>
              <a:t>What if our engine requires them in local (object) space?</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-&gt; Local Transform</a:t>
            </a:r>
            <a:endParaRPr lang="en-US" dirty="0"/>
          </a:p>
        </p:txBody>
      </p:sp>
      <p:sp>
        <p:nvSpPr>
          <p:cNvPr id="3" name="Content Placeholder 2"/>
          <p:cNvSpPr>
            <a:spLocks noGrp="1"/>
          </p:cNvSpPr>
          <p:nvPr>
            <p:ph sz="quarter" idx="10"/>
          </p:nvPr>
        </p:nvSpPr>
        <p:spPr/>
        <p:txBody>
          <a:bodyPr/>
          <a:lstStyle/>
          <a:p>
            <a:r>
              <a:rPr lang="en-US" sz="2400" dirty="0" smtClean="0"/>
              <a:t>Very common in games to move back and forth between local and world coordinates.</a:t>
            </a:r>
          </a:p>
          <a:p>
            <a:r>
              <a:rPr lang="en-US" sz="2400" dirty="0" smtClean="0"/>
              <a:t>Local coordinates are the coordinate system where the center (usually) of an object is at (0,0,0), and the axes are usually aligned to the orientation of the object.</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Intersections</a:t>
            </a:r>
            <a:endParaRPr lang="en-US" dirty="0"/>
          </a:p>
        </p:txBody>
      </p:sp>
      <p:sp>
        <p:nvSpPr>
          <p:cNvPr id="3" name="Content Placeholder 2"/>
          <p:cNvSpPr>
            <a:spLocks noGrp="1"/>
          </p:cNvSpPr>
          <p:nvPr>
            <p:ph sz="quarter" idx="10"/>
          </p:nvPr>
        </p:nvSpPr>
        <p:spPr/>
        <p:txBody>
          <a:bodyPr/>
          <a:lstStyle/>
          <a:p>
            <a:r>
              <a:rPr lang="en-US" dirty="0" err="1" smtClean="0"/>
              <a:t>Gameplay</a:t>
            </a:r>
            <a:r>
              <a:rPr lang="en-US" dirty="0" smtClean="0"/>
              <a:t> and AI code often requires checks between “real” game objects and abstract things like zones.</a:t>
            </a:r>
          </a:p>
          <a:p>
            <a:r>
              <a:rPr lang="en-US" dirty="0" smtClean="0"/>
              <a:t>AI usually needs to analyze and represent the world situation in a simplified way.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and Local Coordinates</a:t>
            </a:r>
            <a:endParaRPr lang="en-US" dirty="0"/>
          </a:p>
        </p:txBody>
      </p:sp>
      <p:cxnSp>
        <p:nvCxnSpPr>
          <p:cNvPr id="5" name="Straight Arrow Connector 4"/>
          <p:cNvCxnSpPr/>
          <p:nvPr/>
        </p:nvCxnSpPr>
        <p:spPr bwMode="auto">
          <a:xfrm flipV="1">
            <a:off x="3352800" y="1428750"/>
            <a:ext cx="0" cy="23622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a:off x="3352800" y="3790950"/>
            <a:ext cx="3886200"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flipH="1">
            <a:off x="2590800" y="3790950"/>
            <a:ext cx="762000" cy="12192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3" name="Straight Arrow Connector 12"/>
          <p:cNvCxnSpPr/>
          <p:nvPr/>
        </p:nvCxnSpPr>
        <p:spPr bwMode="auto">
          <a:xfrm flipV="1">
            <a:off x="5029200" y="1657350"/>
            <a:ext cx="304800" cy="8382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traight Arrow Connector 16"/>
          <p:cNvCxnSpPr/>
          <p:nvPr/>
        </p:nvCxnSpPr>
        <p:spPr bwMode="auto">
          <a:xfrm>
            <a:off x="5029200" y="2495550"/>
            <a:ext cx="609600" cy="2286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a:off x="4724400" y="2495550"/>
            <a:ext cx="304800" cy="4572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24" name="Cube 23"/>
          <p:cNvSpPr/>
          <p:nvPr/>
        </p:nvSpPr>
        <p:spPr bwMode="auto">
          <a:xfrm rot="927638">
            <a:off x="4876800" y="2266950"/>
            <a:ext cx="381000" cy="381000"/>
          </a:xfrm>
          <a:prstGeom prst="cube">
            <a:avLst/>
          </a:prstGeom>
          <a:solidFill>
            <a:schemeClr val="accent1">
              <a:alpha val="3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-&gt;Local Transform</a:t>
            </a:r>
            <a:endParaRPr lang="en-US" dirty="0"/>
          </a:p>
        </p:txBody>
      </p:sp>
      <p:sp>
        <p:nvSpPr>
          <p:cNvPr id="3" name="Content Placeholder 2"/>
          <p:cNvSpPr>
            <a:spLocks noGrp="1"/>
          </p:cNvSpPr>
          <p:nvPr>
            <p:ph sz="quarter" idx="10"/>
          </p:nvPr>
        </p:nvSpPr>
        <p:spPr/>
        <p:txBody>
          <a:bodyPr/>
          <a:lstStyle/>
          <a:p>
            <a:r>
              <a:rPr lang="en-US" sz="2400" dirty="0" smtClean="0"/>
              <a:t>To transform to local coordinates, we need a 4x4 matrix specifying the object’s axes and position</a:t>
            </a:r>
            <a:r>
              <a:rPr lang="en-US" dirty="0" smtClean="0"/>
              <a:t>.</a:t>
            </a:r>
          </a:p>
          <a:p>
            <a:r>
              <a:rPr lang="en-US" sz="2400" dirty="0" smtClean="0"/>
              <a:t>Multiplying a vector by this matrix will yield a vector transformed into local space.</a:t>
            </a:r>
          </a:p>
          <a:p>
            <a:r>
              <a:rPr lang="en-US" sz="2400" dirty="0" smtClean="0"/>
              <a:t>Use the inverse of the object’s matrix to convert back to world space.</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Local Space?</a:t>
            </a:r>
            <a:endParaRPr lang="en-US" dirty="0"/>
          </a:p>
        </p:txBody>
      </p:sp>
      <p:sp>
        <p:nvSpPr>
          <p:cNvPr id="3" name="Content Placeholder 2"/>
          <p:cNvSpPr>
            <a:spLocks noGrp="1"/>
          </p:cNvSpPr>
          <p:nvPr>
            <p:ph sz="quarter" idx="10"/>
          </p:nvPr>
        </p:nvSpPr>
        <p:spPr/>
        <p:txBody>
          <a:bodyPr/>
          <a:lstStyle/>
          <a:p>
            <a:r>
              <a:rPr lang="en-US" sz="2400" dirty="0" smtClean="0"/>
              <a:t>Often easier to work with components of an object this way (</a:t>
            </a:r>
            <a:r>
              <a:rPr lang="en-US" sz="2400" dirty="0" err="1" smtClean="0"/>
              <a:t>ie</a:t>
            </a:r>
            <a:r>
              <a:rPr lang="en-US" sz="2400" dirty="0" smtClean="0"/>
              <a:t>. Joint hierarchies)</a:t>
            </a:r>
          </a:p>
          <a:p>
            <a:r>
              <a:rPr lang="en-US" sz="2400" dirty="0" smtClean="0"/>
              <a:t>AI and </a:t>
            </a:r>
            <a:r>
              <a:rPr lang="en-US" sz="2400" dirty="0" err="1" smtClean="0"/>
              <a:t>gameplay</a:t>
            </a:r>
            <a:r>
              <a:rPr lang="en-US" sz="2400" dirty="0" smtClean="0"/>
              <a:t> calculations will frequently be based on something’s position relative to an object or actor.</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Space AI Example</a:t>
            </a:r>
            <a:endParaRPr lang="en-US" dirty="0"/>
          </a:p>
        </p:txBody>
      </p:sp>
      <p:sp>
        <p:nvSpPr>
          <p:cNvPr id="8" name="Oval 7"/>
          <p:cNvSpPr/>
          <p:nvPr/>
        </p:nvSpPr>
        <p:spPr bwMode="auto">
          <a:xfrm>
            <a:off x="838200" y="3714750"/>
            <a:ext cx="2286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4" name="Rectangle 3"/>
          <p:cNvSpPr/>
          <p:nvPr/>
        </p:nvSpPr>
        <p:spPr bwMode="auto">
          <a:xfrm>
            <a:off x="533400" y="3562350"/>
            <a:ext cx="381000" cy="6858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6" name="Straight Connector 5"/>
          <p:cNvCxnSpPr/>
          <p:nvPr/>
        </p:nvCxnSpPr>
        <p:spPr bwMode="auto">
          <a:xfrm>
            <a:off x="0" y="4248150"/>
            <a:ext cx="3505200" cy="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9" name="Straight Connector 8"/>
          <p:cNvCxnSpPr/>
          <p:nvPr/>
        </p:nvCxnSpPr>
        <p:spPr bwMode="auto">
          <a:xfrm>
            <a:off x="1143000" y="3181350"/>
            <a:ext cx="2362200" cy="0"/>
          </a:xfrm>
          <a:prstGeom prst="line">
            <a:avLst/>
          </a:prstGeom>
          <a:solidFill>
            <a:schemeClr val="accent1"/>
          </a:solidFill>
          <a:ln w="19050" cap="flat" cmpd="sng" algn="ctr">
            <a:solidFill>
              <a:schemeClr val="accent4">
                <a:lumMod val="10000"/>
              </a:schemeClr>
            </a:solidFill>
            <a:prstDash val="dash"/>
            <a:round/>
            <a:headEnd type="none" w="med" len="med"/>
            <a:tailEnd type="none" w="med" len="med"/>
          </a:ln>
          <a:effectLst/>
        </p:spPr>
      </p:cxnSp>
      <p:cxnSp>
        <p:nvCxnSpPr>
          <p:cNvPr id="11" name="Straight Connector 10"/>
          <p:cNvCxnSpPr/>
          <p:nvPr/>
        </p:nvCxnSpPr>
        <p:spPr bwMode="auto">
          <a:xfrm>
            <a:off x="3505200" y="3028950"/>
            <a:ext cx="0" cy="38100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14" name="Straight Connector 13"/>
          <p:cNvCxnSpPr/>
          <p:nvPr/>
        </p:nvCxnSpPr>
        <p:spPr bwMode="auto">
          <a:xfrm>
            <a:off x="1143000" y="3028950"/>
            <a:ext cx="0" cy="38100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sp>
        <p:nvSpPr>
          <p:cNvPr id="15" name="TextBox 14"/>
          <p:cNvSpPr txBox="1"/>
          <p:nvPr/>
        </p:nvSpPr>
        <p:spPr>
          <a:xfrm>
            <a:off x="1447800" y="2647950"/>
            <a:ext cx="1651414" cy="400110"/>
          </a:xfrm>
          <a:prstGeom prst="rect">
            <a:avLst/>
          </a:prstGeom>
          <a:noFill/>
        </p:spPr>
        <p:txBody>
          <a:bodyPr wrap="none" rtlCol="0">
            <a:spAutoFit/>
          </a:bodyPr>
          <a:lstStyle/>
          <a:p>
            <a:r>
              <a:rPr lang="en-US" sz="2000" dirty="0" smtClean="0">
                <a:solidFill>
                  <a:srgbClr val="000000"/>
                </a:solidFill>
              </a:rPr>
              <a:t>Usage Area</a:t>
            </a:r>
            <a:endParaRPr lang="en-US" sz="2000" dirty="0">
              <a:solidFill>
                <a:srgbClr val="000000"/>
              </a:solidFill>
            </a:endParaRPr>
          </a:p>
        </p:txBody>
      </p:sp>
      <p:sp>
        <p:nvSpPr>
          <p:cNvPr id="16" name="Oval 15"/>
          <p:cNvSpPr/>
          <p:nvPr/>
        </p:nvSpPr>
        <p:spPr bwMode="auto">
          <a:xfrm>
            <a:off x="5486400" y="2114550"/>
            <a:ext cx="228600" cy="2286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7" name="Rectangle 16"/>
          <p:cNvSpPr/>
          <p:nvPr/>
        </p:nvSpPr>
        <p:spPr bwMode="auto">
          <a:xfrm rot="5400000">
            <a:off x="5257800" y="1657350"/>
            <a:ext cx="381000" cy="685800"/>
          </a:xfrm>
          <a:prstGeom prst="rect">
            <a:avLst/>
          </a:prstGeom>
          <a:solidFill>
            <a:schemeClr val="accent4">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8" name="Straight Connector 17"/>
          <p:cNvCxnSpPr/>
          <p:nvPr/>
        </p:nvCxnSpPr>
        <p:spPr bwMode="auto">
          <a:xfrm>
            <a:off x="5105400" y="1504950"/>
            <a:ext cx="0" cy="297180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19" name="Straight Connector 18"/>
          <p:cNvCxnSpPr/>
          <p:nvPr/>
        </p:nvCxnSpPr>
        <p:spPr bwMode="auto">
          <a:xfrm>
            <a:off x="6019800" y="2495550"/>
            <a:ext cx="0" cy="1600200"/>
          </a:xfrm>
          <a:prstGeom prst="line">
            <a:avLst/>
          </a:prstGeom>
          <a:solidFill>
            <a:schemeClr val="accent1"/>
          </a:solidFill>
          <a:ln w="19050" cap="flat" cmpd="sng" algn="ctr">
            <a:solidFill>
              <a:schemeClr val="accent4">
                <a:lumMod val="10000"/>
              </a:schemeClr>
            </a:solidFill>
            <a:prstDash val="dash"/>
            <a:round/>
            <a:headEnd type="none" w="med" len="med"/>
            <a:tailEnd type="none" w="med" len="med"/>
          </a:ln>
          <a:effectLst/>
        </p:spPr>
      </p:cxnSp>
      <p:cxnSp>
        <p:nvCxnSpPr>
          <p:cNvPr id="20" name="Straight Connector 19"/>
          <p:cNvCxnSpPr/>
          <p:nvPr/>
        </p:nvCxnSpPr>
        <p:spPr bwMode="auto">
          <a:xfrm flipH="1">
            <a:off x="5791200" y="4095750"/>
            <a:ext cx="457200" cy="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21" name="Straight Connector 20"/>
          <p:cNvCxnSpPr/>
          <p:nvPr/>
        </p:nvCxnSpPr>
        <p:spPr bwMode="auto">
          <a:xfrm flipH="1">
            <a:off x="5791200" y="2419350"/>
            <a:ext cx="457200" cy="0"/>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sp>
        <p:nvSpPr>
          <p:cNvPr id="22" name="TextBox 21"/>
          <p:cNvSpPr txBox="1"/>
          <p:nvPr/>
        </p:nvSpPr>
        <p:spPr>
          <a:xfrm>
            <a:off x="6324600" y="2952750"/>
            <a:ext cx="1651414" cy="400110"/>
          </a:xfrm>
          <a:prstGeom prst="rect">
            <a:avLst/>
          </a:prstGeom>
          <a:noFill/>
        </p:spPr>
        <p:txBody>
          <a:bodyPr wrap="none" rtlCol="0">
            <a:spAutoFit/>
          </a:bodyPr>
          <a:lstStyle/>
          <a:p>
            <a:r>
              <a:rPr lang="en-US" sz="2000" dirty="0" smtClean="0">
                <a:solidFill>
                  <a:srgbClr val="000000"/>
                </a:solidFill>
              </a:rPr>
              <a:t>Usage Area</a:t>
            </a:r>
            <a:endParaRPr lang="en-US" sz="2000" dirty="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endParaRPr lang="en-US" dirty="0"/>
          </a:p>
        </p:txBody>
      </p:sp>
      <p:sp>
        <p:nvSpPr>
          <p:cNvPr id="3" name="Content Placeholder 2"/>
          <p:cNvSpPr>
            <a:spLocks noGrp="1"/>
          </p:cNvSpPr>
          <p:nvPr>
            <p:ph sz="quarter" idx="10"/>
          </p:nvPr>
        </p:nvSpPr>
        <p:spPr/>
        <p:txBody>
          <a:bodyPr/>
          <a:lstStyle/>
          <a:p>
            <a:r>
              <a:rPr lang="en-US" sz="2400" dirty="0" smtClean="0"/>
              <a:t>Lerp and </a:t>
            </a:r>
            <a:r>
              <a:rPr lang="en-US" sz="2400" dirty="0" err="1" smtClean="0"/>
              <a:t>slerp</a:t>
            </a:r>
            <a:r>
              <a:rPr lang="en-US" sz="2400" dirty="0" smtClean="0"/>
              <a:t> have many more uses besides just generating curves.</a:t>
            </a:r>
          </a:p>
          <a:p>
            <a:r>
              <a:rPr lang="en-US" sz="2400" dirty="0" smtClean="0"/>
              <a:t>e.g. We can simulate the motor of our turret revving up by lerp-</a:t>
            </a:r>
            <a:r>
              <a:rPr lang="en-US" sz="2400" dirty="0" err="1" smtClean="0"/>
              <a:t>ing</a:t>
            </a:r>
            <a:r>
              <a:rPr lang="en-US" sz="2400" dirty="0" smtClean="0"/>
              <a:t> from the current position to the desired using an appropriate function.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Splines</a:t>
            </a:r>
            <a:endParaRPr lang="en-US" dirty="0"/>
          </a:p>
        </p:txBody>
      </p:sp>
      <p:sp>
        <p:nvSpPr>
          <p:cNvPr id="3" name="Content Placeholder 2"/>
          <p:cNvSpPr>
            <a:spLocks noGrp="1"/>
          </p:cNvSpPr>
          <p:nvPr>
            <p:ph sz="quarter" idx="10"/>
          </p:nvPr>
        </p:nvSpPr>
        <p:spPr>
          <a:xfrm>
            <a:off x="533400" y="1504950"/>
            <a:ext cx="8077200" cy="1295400"/>
          </a:xfrm>
        </p:spPr>
        <p:txBody>
          <a:bodyPr/>
          <a:lstStyle/>
          <a:p>
            <a:r>
              <a:rPr lang="en-US" sz="2400" dirty="0" smtClean="0"/>
              <a:t>In </a:t>
            </a:r>
            <a:r>
              <a:rPr lang="en-US" sz="2400" i="1" dirty="0" smtClean="0"/>
              <a:t>Ratchet &amp; Clank : All 4 One</a:t>
            </a:r>
            <a:r>
              <a:rPr lang="en-US" sz="2400" dirty="0" smtClean="0"/>
              <a:t>, there is an enemy with tentacle-style arms that can grab players.  </a:t>
            </a:r>
            <a:r>
              <a:rPr lang="en-US" sz="2400" dirty="0" err="1" smtClean="0"/>
              <a:t>Splines</a:t>
            </a:r>
            <a:r>
              <a:rPr lang="en-US" sz="2400" dirty="0" smtClean="0"/>
              <a:t> are used to control the joint positions.</a:t>
            </a:r>
            <a:endParaRPr lang="en-US" sz="2400" dirty="0"/>
          </a:p>
        </p:txBody>
      </p:sp>
      <p:sp>
        <p:nvSpPr>
          <p:cNvPr id="4" name="Freeform 3"/>
          <p:cNvSpPr/>
          <p:nvPr/>
        </p:nvSpPr>
        <p:spPr bwMode="auto">
          <a:xfrm>
            <a:off x="3429000" y="3257550"/>
            <a:ext cx="2460625" cy="1401763"/>
          </a:xfrm>
          <a:custGeom>
            <a:avLst/>
            <a:gdLst>
              <a:gd name="connsiteX0" fmla="*/ 0 w 2460625"/>
              <a:gd name="connsiteY0" fmla="*/ 247650 h 1401763"/>
              <a:gd name="connsiteX1" fmla="*/ 257175 w 2460625"/>
              <a:gd name="connsiteY1" fmla="*/ 9525 h 1401763"/>
              <a:gd name="connsiteX2" fmla="*/ 695325 w 2460625"/>
              <a:gd name="connsiteY2" fmla="*/ 304800 h 1401763"/>
              <a:gd name="connsiteX3" fmla="*/ 1095375 w 2460625"/>
              <a:gd name="connsiteY3" fmla="*/ 962025 h 1401763"/>
              <a:gd name="connsiteX4" fmla="*/ 1895475 w 2460625"/>
              <a:gd name="connsiteY4" fmla="*/ 1362075 h 1401763"/>
              <a:gd name="connsiteX5" fmla="*/ 2381250 w 2460625"/>
              <a:gd name="connsiteY5" fmla="*/ 1200150 h 1401763"/>
              <a:gd name="connsiteX6" fmla="*/ 2371725 w 2460625"/>
              <a:gd name="connsiteY6" fmla="*/ 1162050 h 140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625" h="1401763">
                <a:moveTo>
                  <a:pt x="0" y="247650"/>
                </a:moveTo>
                <a:cubicBezTo>
                  <a:pt x="70644" y="123825"/>
                  <a:pt x="141288" y="0"/>
                  <a:pt x="257175" y="9525"/>
                </a:cubicBezTo>
                <a:cubicBezTo>
                  <a:pt x="373063" y="19050"/>
                  <a:pt x="555625" y="146050"/>
                  <a:pt x="695325" y="304800"/>
                </a:cubicBezTo>
                <a:cubicBezTo>
                  <a:pt x="835025" y="463550"/>
                  <a:pt x="895350" y="785813"/>
                  <a:pt x="1095375" y="962025"/>
                </a:cubicBezTo>
                <a:cubicBezTo>
                  <a:pt x="1295400" y="1138238"/>
                  <a:pt x="1681162" y="1322387"/>
                  <a:pt x="1895475" y="1362075"/>
                </a:cubicBezTo>
                <a:cubicBezTo>
                  <a:pt x="2109788" y="1401763"/>
                  <a:pt x="2301875" y="1233487"/>
                  <a:pt x="2381250" y="1200150"/>
                </a:cubicBezTo>
                <a:cubicBezTo>
                  <a:pt x="2460625" y="1166813"/>
                  <a:pt x="2416175" y="1164431"/>
                  <a:pt x="2371725" y="1162050"/>
                </a:cubicBezTo>
              </a:path>
            </a:pathLst>
          </a:custGeom>
          <a:noFill/>
          <a:ln w="3810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3352800" y="3409950"/>
            <a:ext cx="152400" cy="152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6" name="Oval 5"/>
          <p:cNvSpPr/>
          <p:nvPr/>
        </p:nvSpPr>
        <p:spPr bwMode="auto">
          <a:xfrm>
            <a:off x="3581400" y="3181350"/>
            <a:ext cx="152400" cy="15240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7" name="Oval 6"/>
          <p:cNvSpPr/>
          <p:nvPr/>
        </p:nvSpPr>
        <p:spPr bwMode="auto">
          <a:xfrm>
            <a:off x="4038600" y="3486150"/>
            <a:ext cx="152400" cy="15240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8" name="Oval 7"/>
          <p:cNvSpPr/>
          <p:nvPr/>
        </p:nvSpPr>
        <p:spPr bwMode="auto">
          <a:xfrm>
            <a:off x="4343400" y="4095750"/>
            <a:ext cx="152400" cy="15240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9" name="Oval 8"/>
          <p:cNvSpPr/>
          <p:nvPr/>
        </p:nvSpPr>
        <p:spPr bwMode="auto">
          <a:xfrm>
            <a:off x="5257800" y="4552950"/>
            <a:ext cx="152400" cy="152400"/>
          </a:xfrm>
          <a:prstGeom prst="ellipse">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10" name="Oval 9"/>
          <p:cNvSpPr/>
          <p:nvPr/>
        </p:nvSpPr>
        <p:spPr bwMode="auto">
          <a:xfrm>
            <a:off x="5715000" y="4324350"/>
            <a:ext cx="152400" cy="152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12" name="Straight Connector 11"/>
          <p:cNvCxnSpPr/>
          <p:nvPr/>
        </p:nvCxnSpPr>
        <p:spPr bwMode="auto">
          <a:xfrm flipH="1">
            <a:off x="2667000" y="3486150"/>
            <a:ext cx="533400" cy="0"/>
          </a:xfrm>
          <a:prstGeom prst="line">
            <a:avLst/>
          </a:prstGeom>
          <a:solidFill>
            <a:schemeClr val="accent1"/>
          </a:solidFill>
          <a:ln w="15875" cap="flat" cmpd="sng" algn="ctr">
            <a:solidFill>
              <a:schemeClr val="accent4">
                <a:lumMod val="10000"/>
              </a:schemeClr>
            </a:solidFill>
            <a:prstDash val="solid"/>
            <a:round/>
            <a:headEnd type="none" w="med" len="med"/>
            <a:tailEnd type="none" w="med" len="med"/>
          </a:ln>
          <a:effectLst/>
        </p:spPr>
      </p:cxnSp>
      <p:cxnSp>
        <p:nvCxnSpPr>
          <p:cNvPr id="13" name="Straight Connector 12"/>
          <p:cNvCxnSpPr/>
          <p:nvPr/>
        </p:nvCxnSpPr>
        <p:spPr bwMode="auto">
          <a:xfrm flipH="1">
            <a:off x="6019800" y="4095750"/>
            <a:ext cx="457200" cy="228600"/>
          </a:xfrm>
          <a:prstGeom prst="line">
            <a:avLst/>
          </a:prstGeom>
          <a:solidFill>
            <a:schemeClr val="accent1"/>
          </a:solidFill>
          <a:ln w="15875" cap="flat" cmpd="sng" algn="ctr">
            <a:solidFill>
              <a:schemeClr val="accent4">
                <a:lumMod val="10000"/>
              </a:schemeClr>
            </a:solidFill>
            <a:prstDash val="solid"/>
            <a:round/>
            <a:headEnd type="none" w="med" len="med"/>
            <a:tailEnd type="none" w="med" len="med"/>
          </a:ln>
          <a:effectLst/>
        </p:spPr>
      </p:cxnSp>
      <p:sp>
        <p:nvSpPr>
          <p:cNvPr id="15" name="TextBox 14"/>
          <p:cNvSpPr txBox="1"/>
          <p:nvPr/>
        </p:nvSpPr>
        <p:spPr>
          <a:xfrm>
            <a:off x="609600" y="3257550"/>
            <a:ext cx="1977593" cy="584775"/>
          </a:xfrm>
          <a:prstGeom prst="rect">
            <a:avLst/>
          </a:prstGeom>
          <a:noFill/>
        </p:spPr>
        <p:txBody>
          <a:bodyPr wrap="none" rtlCol="0">
            <a:spAutoFit/>
          </a:bodyPr>
          <a:lstStyle/>
          <a:p>
            <a:r>
              <a:rPr lang="en-US" sz="1600" dirty="0" smtClean="0">
                <a:solidFill>
                  <a:schemeClr val="accent4">
                    <a:lumMod val="10000"/>
                  </a:schemeClr>
                </a:solidFill>
              </a:rPr>
              <a:t>Fixed attachment</a:t>
            </a:r>
          </a:p>
          <a:p>
            <a:r>
              <a:rPr lang="en-US" sz="1600" dirty="0" smtClean="0">
                <a:solidFill>
                  <a:schemeClr val="accent4">
                    <a:lumMod val="10000"/>
                  </a:schemeClr>
                </a:solidFill>
              </a:rPr>
              <a:t>to shoulder</a:t>
            </a:r>
            <a:endParaRPr lang="en-US" sz="1600" dirty="0">
              <a:solidFill>
                <a:schemeClr val="accent4">
                  <a:lumMod val="10000"/>
                </a:schemeClr>
              </a:solidFill>
            </a:endParaRPr>
          </a:p>
        </p:txBody>
      </p:sp>
      <p:sp>
        <p:nvSpPr>
          <p:cNvPr id="16" name="TextBox 15"/>
          <p:cNvSpPr txBox="1"/>
          <p:nvPr/>
        </p:nvSpPr>
        <p:spPr>
          <a:xfrm>
            <a:off x="6248400" y="3409950"/>
            <a:ext cx="1977593" cy="584775"/>
          </a:xfrm>
          <a:prstGeom prst="rect">
            <a:avLst/>
          </a:prstGeom>
          <a:noFill/>
        </p:spPr>
        <p:txBody>
          <a:bodyPr wrap="none" rtlCol="0">
            <a:spAutoFit/>
          </a:bodyPr>
          <a:lstStyle/>
          <a:p>
            <a:r>
              <a:rPr lang="en-US" sz="1600" dirty="0" smtClean="0">
                <a:solidFill>
                  <a:schemeClr val="accent4">
                    <a:lumMod val="10000"/>
                  </a:schemeClr>
                </a:solidFill>
              </a:rPr>
              <a:t>Fixed attachment</a:t>
            </a:r>
          </a:p>
          <a:p>
            <a:r>
              <a:rPr lang="en-US" sz="1600" dirty="0" smtClean="0">
                <a:solidFill>
                  <a:schemeClr val="accent4">
                    <a:lumMod val="10000"/>
                  </a:schemeClr>
                </a:solidFill>
              </a:rPr>
              <a:t>to player</a:t>
            </a:r>
            <a:endParaRPr lang="en-US" sz="1600" dirty="0">
              <a:solidFill>
                <a:schemeClr val="accent4">
                  <a:lumMod val="1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Wrapup</a:t>
            </a:r>
            <a:endParaRPr lang="en-US" dirty="0"/>
          </a:p>
        </p:txBody>
      </p:sp>
      <p:sp>
        <p:nvSpPr>
          <p:cNvPr id="3" name="Content Placeholder 2"/>
          <p:cNvSpPr>
            <a:spLocks noGrp="1"/>
          </p:cNvSpPr>
          <p:nvPr>
            <p:ph sz="quarter" idx="10"/>
          </p:nvPr>
        </p:nvSpPr>
        <p:spPr/>
        <p:txBody>
          <a:bodyPr/>
          <a:lstStyle/>
          <a:p>
            <a:r>
              <a:rPr lang="en-US" sz="2400" dirty="0" smtClean="0"/>
              <a:t>Basic linear algebra is incredibly useful in games.</a:t>
            </a:r>
          </a:p>
          <a:p>
            <a:r>
              <a:rPr lang="en-US" sz="2400" dirty="0" smtClean="0"/>
              <a:t>In games, we frequently need to express our algorithms in terms of a planar projection or an object’s local coordinate system.</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sp>
        <p:nvSpPr>
          <p:cNvPr id="3" name="Content Placeholder 2"/>
          <p:cNvSpPr>
            <a:spLocks noGrp="1"/>
          </p:cNvSpPr>
          <p:nvPr>
            <p:ph sz="quarter" idx="10"/>
          </p:nvPr>
        </p:nvSpPr>
        <p:spPr/>
        <p:txBody>
          <a:bodyPr/>
          <a:lstStyle/>
          <a:p>
            <a:r>
              <a:rPr lang="en-US" sz="2400" dirty="0" smtClean="0"/>
              <a:t>Named for Thomas </a:t>
            </a:r>
            <a:r>
              <a:rPr lang="en-US" sz="2400" dirty="0" err="1" smtClean="0"/>
              <a:t>Bayes</a:t>
            </a:r>
            <a:r>
              <a:rPr lang="en-US" sz="2400" dirty="0" smtClean="0"/>
              <a:t>, who used it to express subjective degrees of belief given pieces of evidence.</a:t>
            </a:r>
          </a:p>
          <a:p>
            <a:r>
              <a:rPr lang="en-US" sz="2400" dirty="0" smtClean="0"/>
              <a:t>Was first published in 1763, 2 years after his death.</a:t>
            </a:r>
          </a:p>
          <a:p>
            <a:r>
              <a:rPr lang="en-US" sz="2400" dirty="0" smtClean="0"/>
              <a:t>Did not gain widespread usage until the 20</a:t>
            </a:r>
            <a:r>
              <a:rPr lang="en-US" sz="2400" baseline="30000" dirty="0" smtClean="0"/>
              <a:t>th</a:t>
            </a:r>
            <a:r>
              <a:rPr lang="en-US" sz="2400" dirty="0" smtClean="0"/>
              <a:t> century.</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sp>
        <p:nvSpPr>
          <p:cNvPr id="3" name="Content Placeholder 2"/>
          <p:cNvSpPr>
            <a:spLocks noGrp="1"/>
          </p:cNvSpPr>
          <p:nvPr>
            <p:ph sz="quarter" idx="10"/>
          </p:nvPr>
        </p:nvSpPr>
        <p:spPr/>
        <p:txBody>
          <a:bodyPr/>
          <a:lstStyle/>
          <a:p>
            <a:r>
              <a:rPr lang="en-US" dirty="0" smtClean="0"/>
              <a:t>A useful method for computing conditional probabilities</a:t>
            </a:r>
          </a:p>
          <a:p>
            <a:r>
              <a:rPr lang="en-US" dirty="0" smtClean="0"/>
              <a:t>For game AI, it can be used to weight decision-making in situations with limited information.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sp>
        <p:nvSpPr>
          <p:cNvPr id="3" name="Content Placeholder 2"/>
          <p:cNvSpPr>
            <a:spLocks noGrp="1"/>
          </p:cNvSpPr>
          <p:nvPr>
            <p:ph sz="quarter" idx="10"/>
          </p:nvPr>
        </p:nvSpPr>
        <p:spPr/>
        <p:txBody>
          <a:bodyPr/>
          <a:lstStyle/>
          <a:p>
            <a:r>
              <a:rPr lang="en-US" sz="2400" dirty="0" smtClean="0"/>
              <a:t>The probability of event A1, given that event B has subsequently occurred, is:</a:t>
            </a:r>
          </a:p>
          <a:p>
            <a:endParaRPr lang="en-US" dirty="0"/>
          </a:p>
        </p:txBody>
      </p:sp>
      <p:graphicFrame>
        <p:nvGraphicFramePr>
          <p:cNvPr id="4" name="Object 3"/>
          <p:cNvGraphicFramePr>
            <a:graphicFrameLocks noChangeAspect="1"/>
          </p:cNvGraphicFramePr>
          <p:nvPr/>
        </p:nvGraphicFramePr>
        <p:xfrm>
          <a:off x="301625" y="2647950"/>
          <a:ext cx="8388350" cy="1905000"/>
        </p:xfrm>
        <a:graphic>
          <a:graphicData uri="http://schemas.openxmlformats.org/presentationml/2006/ole">
            <p:oleObj spid="_x0000_s11266" name="Equation" r:id="rId3" imgW="3124080" imgH="63468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Spheres</a:t>
            </a:r>
            <a:endParaRPr lang="en-US" dirty="0"/>
          </a:p>
        </p:txBody>
      </p:sp>
      <p:sp>
        <p:nvSpPr>
          <p:cNvPr id="3" name="Content Placeholder 2"/>
          <p:cNvSpPr>
            <a:spLocks noGrp="1"/>
          </p:cNvSpPr>
          <p:nvPr>
            <p:ph sz="quarter" idx="10"/>
          </p:nvPr>
        </p:nvSpPr>
        <p:spPr/>
        <p:txBody>
          <a:bodyPr/>
          <a:lstStyle/>
          <a:p>
            <a:r>
              <a:rPr lang="en-US" sz="2400" dirty="0" smtClean="0"/>
              <a:t>Simplest representation</a:t>
            </a:r>
            <a:r>
              <a:rPr lang="en-US" dirty="0" smtClean="0"/>
              <a:t>.</a:t>
            </a:r>
          </a:p>
          <a:p>
            <a:r>
              <a:rPr lang="en-US" sz="2400" dirty="0" smtClean="0"/>
              <a:t>Often used as 1</a:t>
            </a:r>
            <a:r>
              <a:rPr lang="en-US" sz="2400" baseline="30000" dirty="0" smtClean="0"/>
              <a:t>st</a:t>
            </a:r>
            <a:r>
              <a:rPr lang="en-US" sz="2400" dirty="0" smtClean="0"/>
              <a:t> pass or screening check before using more detailed technique.</a:t>
            </a:r>
          </a:p>
          <a:p>
            <a:endParaRPr lang="en-US" sz="2400" dirty="0"/>
          </a:p>
        </p:txBody>
      </p:sp>
      <p:sp>
        <p:nvSpPr>
          <p:cNvPr id="4" name="Oval 3"/>
          <p:cNvSpPr/>
          <p:nvPr/>
        </p:nvSpPr>
        <p:spPr bwMode="auto">
          <a:xfrm>
            <a:off x="3209925" y="3638550"/>
            <a:ext cx="1066800" cy="1066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4048125" y="3790950"/>
            <a:ext cx="1066800" cy="1066800"/>
          </a:xfrm>
          <a:prstGeom prst="ellipse">
            <a:avLst/>
          </a:prstGeom>
          <a:noFill/>
          <a:ln w="952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8" name="Straight Connector 7"/>
          <p:cNvCxnSpPr/>
          <p:nvPr/>
        </p:nvCxnSpPr>
        <p:spPr bwMode="auto">
          <a:xfrm>
            <a:off x="3743325" y="3562350"/>
            <a:ext cx="8382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cxnSp>
        <p:nvCxnSpPr>
          <p:cNvPr id="10" name="Straight Connector 9"/>
          <p:cNvCxnSpPr>
            <a:endCxn id="4" idx="6"/>
          </p:cNvCxnSpPr>
          <p:nvPr/>
        </p:nvCxnSpPr>
        <p:spPr bwMode="auto">
          <a:xfrm>
            <a:off x="3743325" y="4171950"/>
            <a:ext cx="5334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cxnSp>
        <p:nvCxnSpPr>
          <p:cNvPr id="12" name="Straight Connector 11"/>
          <p:cNvCxnSpPr/>
          <p:nvPr/>
        </p:nvCxnSpPr>
        <p:spPr bwMode="auto">
          <a:xfrm>
            <a:off x="4048125" y="4324350"/>
            <a:ext cx="5334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graphicFrame>
        <p:nvGraphicFramePr>
          <p:cNvPr id="13" name="Object 12"/>
          <p:cNvGraphicFramePr>
            <a:graphicFrameLocks noChangeAspect="1"/>
          </p:cNvGraphicFramePr>
          <p:nvPr/>
        </p:nvGraphicFramePr>
        <p:xfrm>
          <a:off x="2828925" y="3943350"/>
          <a:ext cx="304800" cy="330200"/>
        </p:xfrm>
        <a:graphic>
          <a:graphicData uri="http://schemas.openxmlformats.org/presentationml/2006/ole">
            <p:oleObj spid="_x0000_s18434" name="Equation" r:id="rId3" imgW="190440" imgH="177480" progId="Equation.3">
              <p:embed/>
            </p:oleObj>
          </a:graphicData>
        </a:graphic>
      </p:graphicFrame>
      <p:graphicFrame>
        <p:nvGraphicFramePr>
          <p:cNvPr id="18435" name="Object 3"/>
          <p:cNvGraphicFramePr>
            <a:graphicFrameLocks noChangeAspect="1"/>
          </p:cNvGraphicFramePr>
          <p:nvPr/>
        </p:nvGraphicFramePr>
        <p:xfrm>
          <a:off x="5257800" y="4171950"/>
          <a:ext cx="325438" cy="330200"/>
        </p:xfrm>
        <a:graphic>
          <a:graphicData uri="http://schemas.openxmlformats.org/presentationml/2006/ole">
            <p:oleObj spid="_x0000_s18435" name="Equation" r:id="rId4" imgW="203040" imgH="177480" progId="Equation.3">
              <p:embed/>
            </p:oleObj>
          </a:graphicData>
        </a:graphic>
      </p:graphicFrame>
      <p:graphicFrame>
        <p:nvGraphicFramePr>
          <p:cNvPr id="18436" name="Object 4"/>
          <p:cNvGraphicFramePr>
            <a:graphicFrameLocks noChangeAspect="1"/>
          </p:cNvGraphicFramePr>
          <p:nvPr/>
        </p:nvGraphicFramePr>
        <p:xfrm>
          <a:off x="3819525" y="3943350"/>
          <a:ext cx="182563" cy="163513"/>
        </p:xfrm>
        <a:graphic>
          <a:graphicData uri="http://schemas.openxmlformats.org/presentationml/2006/ole">
            <p:oleObj spid="_x0000_s18436" name="Equation" r:id="rId5" imgW="152280" imgH="126720" progId="Equation.3">
              <p:embed/>
            </p:oleObj>
          </a:graphicData>
        </a:graphic>
      </p:graphicFrame>
      <p:graphicFrame>
        <p:nvGraphicFramePr>
          <p:cNvPr id="18437" name="Object 5"/>
          <p:cNvGraphicFramePr>
            <a:graphicFrameLocks noChangeAspect="1"/>
          </p:cNvGraphicFramePr>
          <p:nvPr/>
        </p:nvGraphicFramePr>
        <p:xfrm>
          <a:off x="4344988" y="4400550"/>
          <a:ext cx="198437" cy="163513"/>
        </p:xfrm>
        <a:graphic>
          <a:graphicData uri="http://schemas.openxmlformats.org/presentationml/2006/ole">
            <p:oleObj spid="_x0000_s18437" name="Equation" r:id="rId6" imgW="164880" imgH="126720" progId="Equation.3">
              <p:embed/>
            </p:oleObj>
          </a:graphicData>
        </a:graphic>
      </p:graphicFrame>
      <p:graphicFrame>
        <p:nvGraphicFramePr>
          <p:cNvPr id="18438" name="Object 6"/>
          <p:cNvGraphicFramePr>
            <a:graphicFrameLocks noChangeAspect="1"/>
          </p:cNvGraphicFramePr>
          <p:nvPr/>
        </p:nvGraphicFramePr>
        <p:xfrm>
          <a:off x="4124325" y="3257550"/>
          <a:ext cx="168275" cy="230187"/>
        </p:xfrm>
        <a:graphic>
          <a:graphicData uri="http://schemas.openxmlformats.org/presentationml/2006/ole">
            <p:oleObj spid="_x0000_s18438" name="Equation" r:id="rId7" imgW="139680" imgH="177480" progId="Equation.3">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sp>
        <p:nvSpPr>
          <p:cNvPr id="3" name="Content Placeholder 2"/>
          <p:cNvSpPr>
            <a:spLocks noGrp="1"/>
          </p:cNvSpPr>
          <p:nvPr>
            <p:ph sz="quarter" idx="10"/>
          </p:nvPr>
        </p:nvSpPr>
        <p:spPr/>
        <p:txBody>
          <a:bodyPr/>
          <a:lstStyle/>
          <a:p>
            <a:r>
              <a:rPr lang="en-US" dirty="0" smtClean="0"/>
              <a:t>If we know something about the conditional relationship between A and B, we can speculate on the likelihood of A occurring if B already has.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 Example</a:t>
            </a:r>
            <a:endParaRPr lang="en-US" dirty="0"/>
          </a:p>
        </p:txBody>
      </p:sp>
      <p:sp>
        <p:nvSpPr>
          <p:cNvPr id="3" name="Content Placeholder 2"/>
          <p:cNvSpPr>
            <a:spLocks noGrp="1"/>
          </p:cNvSpPr>
          <p:nvPr>
            <p:ph sz="quarter" idx="10"/>
          </p:nvPr>
        </p:nvSpPr>
        <p:spPr/>
        <p:txBody>
          <a:bodyPr/>
          <a:lstStyle/>
          <a:p>
            <a:r>
              <a:rPr lang="en-US" sz="2400" dirty="0" smtClean="0"/>
              <a:t>Event  A1 - an attendee falls asleep in a Math tutorial during a discussion of </a:t>
            </a:r>
            <a:r>
              <a:rPr lang="en-US" sz="2400" dirty="0" err="1" smtClean="0"/>
              <a:t>Bayes</a:t>
            </a:r>
            <a:r>
              <a:rPr lang="en-US" sz="2400" dirty="0" smtClean="0"/>
              <a:t>’ Theorem</a:t>
            </a:r>
          </a:p>
          <a:p>
            <a:r>
              <a:rPr lang="en-US" sz="2400" dirty="0" smtClean="0"/>
              <a:t>Event  A2 - an attendee remains awake</a:t>
            </a:r>
          </a:p>
          <a:p>
            <a:r>
              <a:rPr lang="en-US" sz="2400" dirty="0" smtClean="0"/>
              <a:t>Event B	- a conference attendee is badly jet-lagged when attending the Math tutorial</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 Example</a:t>
            </a:r>
            <a:endParaRPr lang="en-US" dirty="0"/>
          </a:p>
        </p:txBody>
      </p:sp>
      <p:sp>
        <p:nvSpPr>
          <p:cNvPr id="3" name="Content Placeholder 2"/>
          <p:cNvSpPr>
            <a:spLocks noGrp="1"/>
          </p:cNvSpPr>
          <p:nvPr>
            <p:ph sz="quarter" idx="10"/>
          </p:nvPr>
        </p:nvSpPr>
        <p:spPr/>
        <p:txBody>
          <a:bodyPr/>
          <a:lstStyle/>
          <a:p>
            <a:r>
              <a:rPr lang="en-US" dirty="0" smtClean="0"/>
              <a:t>Known probabilities:</a:t>
            </a:r>
          </a:p>
          <a:p>
            <a:pPr lvl="1"/>
            <a:r>
              <a:rPr lang="en-US" sz="2000" dirty="0" smtClean="0"/>
              <a:t>P(A1) : 2% of attendees fall asleep </a:t>
            </a:r>
          </a:p>
          <a:p>
            <a:pPr lvl="1"/>
            <a:r>
              <a:rPr lang="en-US" sz="2000" dirty="0" smtClean="0"/>
              <a:t>P(A2) : 98% of attendees remain awake</a:t>
            </a:r>
          </a:p>
          <a:p>
            <a:pPr lvl="1"/>
            <a:r>
              <a:rPr lang="en-US" sz="2000" dirty="0" smtClean="0"/>
              <a:t>P (B | A1) : 90% of sleeping attendees are jet-lagged</a:t>
            </a:r>
          </a:p>
          <a:p>
            <a:pPr lvl="1"/>
            <a:r>
              <a:rPr lang="en-US" sz="2000" dirty="0" smtClean="0"/>
              <a:t>P (B | A2) : 5% of awake attendees are jet-lagged</a:t>
            </a:r>
          </a:p>
          <a:p>
            <a:pPr>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 Example</a:t>
            </a:r>
            <a:endParaRPr lang="en-US" dirty="0"/>
          </a:p>
        </p:txBody>
      </p:sp>
      <p:sp>
        <p:nvSpPr>
          <p:cNvPr id="3" name="Content Placeholder 2"/>
          <p:cNvSpPr>
            <a:spLocks noGrp="1"/>
          </p:cNvSpPr>
          <p:nvPr>
            <p:ph sz="quarter" idx="10"/>
          </p:nvPr>
        </p:nvSpPr>
        <p:spPr/>
        <p:txBody>
          <a:bodyPr/>
          <a:lstStyle/>
          <a:p>
            <a:r>
              <a:rPr lang="en-US" dirty="0" smtClean="0"/>
              <a:t>If we know an attendee is jet-lagged (event B), what is the probability of them falling asleep (event A1) while I am speaking?</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 Example</a:t>
            </a:r>
            <a:endParaRPr lang="en-US" dirty="0"/>
          </a:p>
        </p:txBody>
      </p:sp>
      <p:sp>
        <p:nvSpPr>
          <p:cNvPr id="3" name="Content Placeholder 2"/>
          <p:cNvSpPr>
            <a:spLocks noGrp="1"/>
          </p:cNvSpPr>
          <p:nvPr>
            <p:ph sz="quarter" idx="10"/>
          </p:nvPr>
        </p:nvSpPr>
        <p:spPr/>
        <p:txBody>
          <a:bodyPr/>
          <a:lstStyle/>
          <a:p>
            <a:r>
              <a:rPr lang="en-US" sz="2400" dirty="0" smtClean="0"/>
              <a:t>P(A1) * P(B | A1) : 0.02 * 0.9 = 0.018</a:t>
            </a:r>
          </a:p>
          <a:p>
            <a:r>
              <a:rPr lang="en-US" sz="2400" dirty="0" smtClean="0"/>
              <a:t>P(A2) * P(B | A2) : 0.98 * 0.05 = 0.049</a:t>
            </a:r>
          </a:p>
          <a:p>
            <a:endParaRPr lang="en-US" sz="2400" dirty="0" smtClean="0"/>
          </a:p>
          <a:p>
            <a:endParaRPr lang="en-US" sz="2400" dirty="0"/>
          </a:p>
        </p:txBody>
      </p:sp>
      <p:graphicFrame>
        <p:nvGraphicFramePr>
          <p:cNvPr id="4" name="Object 3"/>
          <p:cNvGraphicFramePr>
            <a:graphicFrameLocks noChangeAspect="1"/>
          </p:cNvGraphicFramePr>
          <p:nvPr/>
        </p:nvGraphicFramePr>
        <p:xfrm>
          <a:off x="838200" y="3105150"/>
          <a:ext cx="7467600" cy="1371600"/>
        </p:xfrm>
        <a:graphic>
          <a:graphicData uri="http://schemas.openxmlformats.org/presentationml/2006/ole">
            <p:oleObj spid="_x0000_s14338" name="Equation" r:id="rId3" imgW="2006280" imgH="39348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 Usages</a:t>
            </a:r>
            <a:endParaRPr lang="en-US" dirty="0"/>
          </a:p>
        </p:txBody>
      </p:sp>
      <p:sp>
        <p:nvSpPr>
          <p:cNvPr id="3" name="Content Placeholder 2"/>
          <p:cNvSpPr>
            <a:spLocks noGrp="1"/>
          </p:cNvSpPr>
          <p:nvPr>
            <p:ph sz="quarter" idx="10"/>
          </p:nvPr>
        </p:nvSpPr>
        <p:spPr/>
        <p:txBody>
          <a:bodyPr/>
          <a:lstStyle/>
          <a:p>
            <a:r>
              <a:rPr lang="en-US" dirty="0" smtClean="0"/>
              <a:t>Useful in any situation with incomplete information:</a:t>
            </a:r>
          </a:p>
          <a:p>
            <a:pPr lvl="1"/>
            <a:r>
              <a:rPr lang="en-US" dirty="0" smtClean="0"/>
              <a:t>In an RTS, to estimate enemy army compositions.</a:t>
            </a:r>
          </a:p>
          <a:p>
            <a:pPr lvl="1"/>
            <a:r>
              <a:rPr lang="en-US" dirty="0" smtClean="0"/>
              <a:t>In a shooter, to predict enemy tactics</a:t>
            </a:r>
          </a:p>
          <a:p>
            <a:r>
              <a:rPr lang="en-US" dirty="0" smtClean="0"/>
              <a:t>Help eliminate “saddle points” in your AI</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Logic</a:t>
            </a:r>
            <a:endParaRPr lang="en-US" dirty="0"/>
          </a:p>
        </p:txBody>
      </p:sp>
      <p:sp>
        <p:nvSpPr>
          <p:cNvPr id="3" name="Content Placeholder 2"/>
          <p:cNvSpPr>
            <a:spLocks noGrp="1"/>
          </p:cNvSpPr>
          <p:nvPr>
            <p:ph sz="quarter" idx="10"/>
          </p:nvPr>
        </p:nvSpPr>
        <p:spPr/>
        <p:txBody>
          <a:bodyPr/>
          <a:lstStyle/>
          <a:p>
            <a:r>
              <a:rPr lang="en-US" sz="2400" dirty="0" smtClean="0"/>
              <a:t>A method that involves approximate reasoning, rather than strict true or false propositions</a:t>
            </a:r>
            <a:r>
              <a:rPr lang="en-US" dirty="0" smtClean="0"/>
              <a:t>.</a:t>
            </a:r>
          </a:p>
          <a:p>
            <a:r>
              <a:rPr lang="en-US" sz="2400" dirty="0" smtClean="0"/>
              <a:t>A given proposition has a degree of truth ranging from 0.0 to 1.0</a:t>
            </a:r>
          </a:p>
          <a:p>
            <a:r>
              <a:rPr lang="en-US" sz="2400" dirty="0" smtClean="0"/>
              <a:t>Deals in possibilities, not probabilities</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Logic History</a:t>
            </a:r>
            <a:endParaRPr lang="en-US" dirty="0"/>
          </a:p>
        </p:txBody>
      </p:sp>
      <p:sp>
        <p:nvSpPr>
          <p:cNvPr id="3" name="Content Placeholder 2"/>
          <p:cNvSpPr>
            <a:spLocks noGrp="1"/>
          </p:cNvSpPr>
          <p:nvPr>
            <p:ph sz="quarter" idx="10"/>
          </p:nvPr>
        </p:nvSpPr>
        <p:spPr/>
        <p:txBody>
          <a:bodyPr/>
          <a:lstStyle/>
          <a:p>
            <a:r>
              <a:rPr lang="en-US" sz="2400" dirty="0" smtClean="0"/>
              <a:t>First formulated in 1965 in a proposal on Fuzzy Set Theory by </a:t>
            </a:r>
            <a:r>
              <a:rPr lang="en-US" sz="2400" dirty="0" err="1" smtClean="0"/>
              <a:t>Lofti</a:t>
            </a:r>
            <a:r>
              <a:rPr lang="en-US" sz="2400" dirty="0" smtClean="0"/>
              <a:t> </a:t>
            </a:r>
            <a:r>
              <a:rPr lang="en-US" sz="2400" dirty="0" err="1" smtClean="0"/>
              <a:t>Zadeh</a:t>
            </a:r>
            <a:r>
              <a:rPr lang="en-US" sz="2400" dirty="0" smtClean="0"/>
              <a:t>.</a:t>
            </a:r>
          </a:p>
          <a:p>
            <a:r>
              <a:rPr lang="en-US" sz="2400" dirty="0" smtClean="0"/>
              <a:t>Has been successfully used in AI systems, </a:t>
            </a:r>
            <a:r>
              <a:rPr lang="en-US" sz="2400" dirty="0" smtClean="0"/>
              <a:t>particularly </a:t>
            </a:r>
            <a:r>
              <a:rPr lang="en-US" sz="2400" dirty="0" smtClean="0"/>
              <a:t>robotics and other hardware control systems.</a:t>
            </a:r>
          </a:p>
          <a:p>
            <a:r>
              <a:rPr lang="en-US" sz="2400" dirty="0" smtClean="0"/>
              <a:t>Good for games for the same reason it is good for robotics : it handles chaotic environments and incomplete information.</a:t>
            </a:r>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Sets</a:t>
            </a:r>
            <a:endParaRPr lang="en-US" dirty="0"/>
          </a:p>
        </p:txBody>
      </p:sp>
      <p:sp>
        <p:nvSpPr>
          <p:cNvPr id="3" name="Content Placeholder 2"/>
          <p:cNvSpPr>
            <a:spLocks noGrp="1"/>
          </p:cNvSpPr>
          <p:nvPr>
            <p:ph sz="quarter" idx="10"/>
          </p:nvPr>
        </p:nvSpPr>
        <p:spPr/>
        <p:txBody>
          <a:bodyPr/>
          <a:lstStyle/>
          <a:p>
            <a:r>
              <a:rPr lang="en-US" sz="2400" dirty="0" smtClean="0"/>
              <a:t>Traditional sets have absolute membership: my ammo clip is either empty or full.</a:t>
            </a:r>
          </a:p>
          <a:p>
            <a:r>
              <a:rPr lang="en-US" sz="2400" dirty="0" smtClean="0"/>
              <a:t>A fuzzy set allows for degrees of membership.  If I have 70% of my ammo, then we might say my clip has a 0.7 degree of membership in the Full set.</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Sets</a:t>
            </a:r>
            <a:endParaRPr lang="en-US" dirty="0"/>
          </a:p>
        </p:txBody>
      </p:sp>
      <p:sp>
        <p:nvSpPr>
          <p:cNvPr id="3" name="Content Placeholder 2"/>
          <p:cNvSpPr>
            <a:spLocks noGrp="1"/>
          </p:cNvSpPr>
          <p:nvPr>
            <p:ph sz="quarter" idx="10"/>
          </p:nvPr>
        </p:nvSpPr>
        <p:spPr/>
        <p:txBody>
          <a:bodyPr/>
          <a:lstStyle/>
          <a:p>
            <a:r>
              <a:rPr lang="en-US" dirty="0" smtClean="0"/>
              <a:t>Another key point is that fuzzy logic sets are not mutually exclusive: my ammo clip belongs to both the Full and Empty sets to some degree.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Sphere Representation</a:t>
            </a:r>
            <a:endParaRPr lang="en-US" dirty="0"/>
          </a:p>
        </p:txBody>
      </p:sp>
      <p:sp>
        <p:nvSpPr>
          <p:cNvPr id="3" name="Content Placeholder 2"/>
          <p:cNvSpPr>
            <a:spLocks noGrp="1"/>
          </p:cNvSpPr>
          <p:nvPr>
            <p:ph sz="quarter" idx="10"/>
          </p:nvPr>
        </p:nvSpPr>
        <p:spPr/>
        <p:txBody>
          <a:bodyPr/>
          <a:lstStyle/>
          <a:p>
            <a:r>
              <a:rPr lang="en-US" dirty="0" smtClean="0"/>
              <a:t>Only need a Point and a radius.</a:t>
            </a:r>
            <a:endParaRPr lang="en-US" dirty="0"/>
          </a:p>
        </p:txBody>
      </p:sp>
      <p:sp>
        <p:nvSpPr>
          <p:cNvPr id="4" name="Oval 3"/>
          <p:cNvSpPr/>
          <p:nvPr/>
        </p:nvSpPr>
        <p:spPr bwMode="auto">
          <a:xfrm>
            <a:off x="3352800" y="2647950"/>
            <a:ext cx="1524000" cy="15240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5" name="Straight Connector 4"/>
          <p:cNvCxnSpPr>
            <a:endCxn id="4" idx="6"/>
          </p:cNvCxnSpPr>
          <p:nvPr/>
        </p:nvCxnSpPr>
        <p:spPr bwMode="auto">
          <a:xfrm>
            <a:off x="4114800" y="3409950"/>
            <a:ext cx="762000" cy="0"/>
          </a:xfrm>
          <a:prstGeom prst="line">
            <a:avLst/>
          </a:prstGeom>
          <a:solidFill>
            <a:schemeClr val="accent1"/>
          </a:solidFill>
          <a:ln w="15875" cap="flat" cmpd="sng" algn="ctr">
            <a:solidFill>
              <a:srgbClr val="000000"/>
            </a:solidFill>
            <a:prstDash val="solid"/>
            <a:round/>
            <a:headEnd type="oval" w="med" len="med"/>
            <a:tailEnd type="diamond" w="med" len="med"/>
          </a:ln>
          <a:effectLst/>
        </p:spPr>
      </p:cxnSp>
      <p:graphicFrame>
        <p:nvGraphicFramePr>
          <p:cNvPr id="6" name="Object 5"/>
          <p:cNvGraphicFramePr>
            <a:graphicFrameLocks noChangeAspect="1"/>
          </p:cNvGraphicFramePr>
          <p:nvPr/>
        </p:nvGraphicFramePr>
        <p:xfrm>
          <a:off x="3810000" y="3486150"/>
          <a:ext cx="242887" cy="330200"/>
        </p:xfrm>
        <a:graphic>
          <a:graphicData uri="http://schemas.openxmlformats.org/presentationml/2006/ole">
            <p:oleObj spid="_x0000_s59394" name="Equation" r:id="rId3" imgW="152280" imgH="177480" progId="Equation.3">
              <p:embed/>
            </p:oleObj>
          </a:graphicData>
        </a:graphic>
      </p:graphicFrame>
      <p:graphicFrame>
        <p:nvGraphicFramePr>
          <p:cNvPr id="7" name="Object 4"/>
          <p:cNvGraphicFramePr>
            <a:graphicFrameLocks noChangeAspect="1"/>
          </p:cNvGraphicFramePr>
          <p:nvPr/>
        </p:nvGraphicFramePr>
        <p:xfrm>
          <a:off x="4495800" y="3105150"/>
          <a:ext cx="136525" cy="163513"/>
        </p:xfrm>
        <a:graphic>
          <a:graphicData uri="http://schemas.openxmlformats.org/presentationml/2006/ole">
            <p:oleObj spid="_x0000_s59395" name="Equation" r:id="rId4" imgW="114120" imgH="126720" progId="Equation.3">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Logic in Game AI</a:t>
            </a:r>
            <a:endParaRPr lang="en-US" dirty="0"/>
          </a:p>
        </p:txBody>
      </p:sp>
      <p:sp>
        <p:nvSpPr>
          <p:cNvPr id="3" name="Content Placeholder 2"/>
          <p:cNvSpPr>
            <a:spLocks noGrp="1"/>
          </p:cNvSpPr>
          <p:nvPr>
            <p:ph sz="quarter" idx="10"/>
          </p:nvPr>
        </p:nvSpPr>
        <p:spPr/>
        <p:txBody>
          <a:bodyPr/>
          <a:lstStyle/>
          <a:p>
            <a:r>
              <a:rPr lang="en-US" sz="2400" dirty="0" smtClean="0"/>
              <a:t>Can help us escape from hard “if-then-else” rules, which can break down given unexpected or rare input</a:t>
            </a:r>
            <a:r>
              <a:rPr lang="en-US" dirty="0" smtClean="0"/>
              <a:t>.</a:t>
            </a:r>
          </a:p>
          <a:p>
            <a:r>
              <a:rPr lang="en-US" sz="2400" dirty="0" smtClean="0"/>
              <a:t>Helps make an AI more likely to do something “reasonable” even in a very unlikely or unanticipated situation.</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Logic in Game AI</a:t>
            </a:r>
            <a:endParaRPr lang="en-US" dirty="0"/>
          </a:p>
        </p:txBody>
      </p:sp>
      <p:sp>
        <p:nvSpPr>
          <p:cNvPr id="3" name="Content Placeholder 2"/>
          <p:cNvSpPr>
            <a:spLocks noGrp="1"/>
          </p:cNvSpPr>
          <p:nvPr>
            <p:ph sz="quarter" idx="10"/>
          </p:nvPr>
        </p:nvSpPr>
        <p:spPr/>
        <p:txBody>
          <a:bodyPr/>
          <a:lstStyle/>
          <a:p>
            <a:r>
              <a:rPr lang="en-US" sz="2400" dirty="0" smtClean="0"/>
              <a:t>Consider the following rules</a:t>
            </a:r>
            <a:r>
              <a:rPr lang="en-US" dirty="0" smtClean="0"/>
              <a:t>:</a:t>
            </a:r>
          </a:p>
          <a:p>
            <a:pPr lvl="1"/>
            <a:r>
              <a:rPr lang="en-US" sz="2000" dirty="0" smtClean="0"/>
              <a:t>Low on ammo : take cover and reload</a:t>
            </a:r>
          </a:p>
          <a:p>
            <a:pPr lvl="1"/>
            <a:r>
              <a:rPr lang="en-US" sz="2000" dirty="0" smtClean="0"/>
              <a:t>Under heavy fire : take cover</a:t>
            </a:r>
          </a:p>
          <a:p>
            <a:pPr lvl="1"/>
            <a:r>
              <a:rPr lang="en-US" sz="2000" dirty="0" smtClean="0"/>
              <a:t>Badly outnumbered: take cover</a:t>
            </a:r>
          </a:p>
          <a:p>
            <a:r>
              <a:rPr lang="en-US" sz="2400" dirty="0" smtClean="0"/>
              <a:t>In a traditional implementation, these are each absolutes, that need to be satisfied completely in order to be processed</a:t>
            </a:r>
            <a:r>
              <a:rPr lang="en-US" dirty="0" smtClean="0"/>
              <a:t>.</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Fuzzy Logic in Game AI</a:t>
            </a:r>
            <a:endParaRPr lang="en-US" dirty="0"/>
          </a:p>
        </p:txBody>
      </p:sp>
      <p:sp>
        <p:nvSpPr>
          <p:cNvPr id="3" name="Content Placeholder 2"/>
          <p:cNvSpPr>
            <a:spLocks noGrp="1"/>
          </p:cNvSpPr>
          <p:nvPr>
            <p:ph sz="quarter" idx="10"/>
          </p:nvPr>
        </p:nvSpPr>
        <p:spPr/>
        <p:txBody>
          <a:bodyPr/>
          <a:lstStyle/>
          <a:p>
            <a:r>
              <a:rPr lang="en-US" sz="2400" dirty="0" smtClean="0"/>
              <a:t>A Fuzzy approach would be </a:t>
            </a:r>
            <a:r>
              <a:rPr lang="en-US" dirty="0" smtClean="0"/>
              <a:t>: </a:t>
            </a:r>
          </a:p>
          <a:p>
            <a:pPr lvl="1"/>
            <a:r>
              <a:rPr lang="en-US" dirty="0" smtClean="0"/>
              <a:t>Low ammo factor + taking fire factor + outnumbered factor = weight of taking cover</a:t>
            </a:r>
          </a:p>
          <a:p>
            <a:r>
              <a:rPr lang="en-US" sz="2400" dirty="0" smtClean="0"/>
              <a:t>We can weight our entire action set this way, and choose a good course of action.</a:t>
            </a:r>
            <a:endParaRPr lang="en-U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0"/>
          </p:nvPr>
        </p:nvSpPr>
        <p:spPr/>
        <p:txBody>
          <a:bodyPr/>
          <a:lstStyle/>
          <a:p>
            <a:r>
              <a:rPr lang="en-US" sz="1400" dirty="0" smtClean="0"/>
              <a:t>Van </a:t>
            </a:r>
            <a:r>
              <a:rPr lang="en-US" sz="1400" dirty="0" err="1" smtClean="0"/>
              <a:t>Verth</a:t>
            </a:r>
            <a:r>
              <a:rPr lang="en-US" sz="1400" dirty="0" smtClean="0"/>
              <a:t>, Jim &amp; Bishop, Lars</a:t>
            </a:r>
            <a:r>
              <a:rPr lang="en-US" sz="1400" i="1" dirty="0" smtClean="0"/>
              <a:t>.  Essential Mathematics for Games And Interactive Applications</a:t>
            </a:r>
            <a:r>
              <a:rPr lang="en-US" sz="1400" dirty="0" smtClean="0"/>
              <a:t>. Morgan Kaufman, 2004</a:t>
            </a:r>
          </a:p>
          <a:p>
            <a:r>
              <a:rPr lang="en-US" sz="1400" dirty="0" err="1" smtClean="0"/>
              <a:t>Yudkowsky</a:t>
            </a:r>
            <a:r>
              <a:rPr lang="en-US" sz="1400" dirty="0" smtClean="0"/>
              <a:t>, </a:t>
            </a:r>
            <a:r>
              <a:rPr lang="en-US" sz="1400" dirty="0" err="1" smtClean="0"/>
              <a:t>Elizier</a:t>
            </a:r>
            <a:r>
              <a:rPr lang="en-US" sz="1400" dirty="0" smtClean="0"/>
              <a:t>. </a:t>
            </a:r>
            <a:r>
              <a:rPr lang="en-US" sz="1400" i="1" dirty="0" smtClean="0"/>
              <a:t>An Intuitive Explanation of </a:t>
            </a:r>
            <a:r>
              <a:rPr lang="en-US" sz="1400" i="1" dirty="0" err="1" smtClean="0"/>
              <a:t>Bayes</a:t>
            </a:r>
            <a:r>
              <a:rPr lang="en-US" sz="1400" i="1" dirty="0" smtClean="0"/>
              <a:t>’ Theorem</a:t>
            </a:r>
            <a:r>
              <a:rPr lang="en-US" sz="1400" dirty="0" smtClean="0"/>
              <a:t>. </a:t>
            </a:r>
            <a:r>
              <a:rPr lang="en-US" sz="1400" dirty="0" smtClean="0">
                <a:hlinkClick r:id="rId2"/>
              </a:rPr>
              <a:t>http://yudkowsky.net/rational/bayes</a:t>
            </a:r>
            <a:endParaRPr lang="en-US" sz="1400" dirty="0" smtClean="0"/>
          </a:p>
          <a:p>
            <a:r>
              <a:rPr lang="en-US" sz="1400" dirty="0" smtClean="0"/>
              <a:t>Wolfram </a:t>
            </a:r>
            <a:r>
              <a:rPr lang="en-US" sz="1400" dirty="0" err="1" smtClean="0"/>
              <a:t>MathWorld</a:t>
            </a:r>
            <a:r>
              <a:rPr lang="en-US" sz="1400" dirty="0" smtClean="0"/>
              <a:t>.  </a:t>
            </a:r>
            <a:r>
              <a:rPr lang="en-US" sz="1400" dirty="0" smtClean="0">
                <a:hlinkClick r:id="rId3"/>
              </a:rPr>
              <a:t>http://mathworld.wolfram.com</a:t>
            </a:r>
            <a:endParaRPr lang="en-US" sz="1400" dirty="0" smtClean="0"/>
          </a:p>
          <a:p>
            <a:r>
              <a:rPr lang="en-US" sz="1400" dirty="0" err="1" smtClean="0"/>
              <a:t>Kaehler</a:t>
            </a:r>
            <a:r>
              <a:rPr lang="en-US" sz="1400" dirty="0" smtClean="0"/>
              <a:t>, Steven. </a:t>
            </a:r>
            <a:r>
              <a:rPr lang="en-US" sz="1400" i="1" dirty="0" smtClean="0"/>
              <a:t>Fuzzy Logic – An Introduction</a:t>
            </a:r>
            <a:r>
              <a:rPr lang="en-US" sz="1400" dirty="0" smtClean="0"/>
              <a:t>. </a:t>
            </a:r>
            <a:r>
              <a:rPr lang="en-US" sz="1400" smtClean="0">
                <a:hlinkClick r:id="rId4"/>
              </a:rPr>
              <a:t>http://www.seattlerobotics.org/encoder/mar98/fuz/flindex.html</a:t>
            </a:r>
            <a:endParaRPr lang="en-US" sz="1400" smtClean="0"/>
          </a:p>
          <a:p>
            <a:endParaRPr lang="en-US" sz="1400" dirty="0" smtClean="0"/>
          </a:p>
          <a:p>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Bounding Sphere Pros and Cons</a:t>
            </a:r>
            <a:endParaRPr lang="en-US" dirty="0"/>
          </a:p>
        </p:txBody>
      </p:sp>
      <p:sp>
        <p:nvSpPr>
          <p:cNvPr id="3" name="Content Placeholder 2"/>
          <p:cNvSpPr>
            <a:spLocks noGrp="1"/>
          </p:cNvSpPr>
          <p:nvPr>
            <p:ph sz="quarter" idx="10"/>
          </p:nvPr>
        </p:nvSpPr>
        <p:spPr/>
        <p:txBody>
          <a:bodyPr/>
          <a:lstStyle/>
          <a:p>
            <a:r>
              <a:rPr lang="en-US" dirty="0" smtClean="0"/>
              <a:t>Sphere intersection tests very simple and cheap</a:t>
            </a:r>
          </a:p>
          <a:p>
            <a:r>
              <a:rPr lang="en-US" dirty="0" smtClean="0"/>
              <a:t>Spheres are rarely a close fit to the shape of an object in the game world.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 – Sphere Intersection</a:t>
            </a:r>
            <a:endParaRPr lang="en-US" dirty="0"/>
          </a:p>
        </p:txBody>
      </p:sp>
      <p:sp>
        <p:nvSpPr>
          <p:cNvPr id="3" name="Content Placeholder 2"/>
          <p:cNvSpPr>
            <a:spLocks noGrp="1"/>
          </p:cNvSpPr>
          <p:nvPr>
            <p:ph sz="quarter" idx="10"/>
          </p:nvPr>
        </p:nvSpPr>
        <p:spPr/>
        <p:txBody>
          <a:bodyPr/>
          <a:lstStyle/>
          <a:p>
            <a:r>
              <a:rPr lang="en-US" sz="2400" dirty="0" smtClean="0"/>
              <a:t>The spheres intersect if </a:t>
            </a:r>
          </a:p>
          <a:p>
            <a:r>
              <a:rPr lang="en-US" sz="2400" dirty="0" smtClean="0"/>
              <a:t>A fast computation of this check takes the form:</a:t>
            </a:r>
          </a:p>
          <a:p>
            <a:endParaRPr lang="en-US" sz="2400" dirty="0"/>
          </a:p>
        </p:txBody>
      </p:sp>
      <p:sp>
        <p:nvSpPr>
          <p:cNvPr id="4" name="Oval 3"/>
          <p:cNvSpPr/>
          <p:nvPr/>
        </p:nvSpPr>
        <p:spPr bwMode="auto">
          <a:xfrm>
            <a:off x="3209925" y="3638550"/>
            <a:ext cx="1066800" cy="1066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sp>
        <p:nvSpPr>
          <p:cNvPr id="5" name="Oval 4"/>
          <p:cNvSpPr/>
          <p:nvPr/>
        </p:nvSpPr>
        <p:spPr bwMode="auto">
          <a:xfrm>
            <a:off x="4048125" y="3790950"/>
            <a:ext cx="1066800" cy="1066800"/>
          </a:xfrm>
          <a:prstGeom prst="ellipse">
            <a:avLst/>
          </a:prstGeom>
          <a:noFill/>
          <a:ln w="952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Verdana" pitchFamily="45" charset="0"/>
            </a:endParaRPr>
          </a:p>
        </p:txBody>
      </p:sp>
      <p:cxnSp>
        <p:nvCxnSpPr>
          <p:cNvPr id="8" name="Straight Connector 7"/>
          <p:cNvCxnSpPr/>
          <p:nvPr/>
        </p:nvCxnSpPr>
        <p:spPr bwMode="auto">
          <a:xfrm>
            <a:off x="3743325" y="3562350"/>
            <a:ext cx="828675" cy="15240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cxnSp>
        <p:nvCxnSpPr>
          <p:cNvPr id="10" name="Straight Connector 9"/>
          <p:cNvCxnSpPr>
            <a:endCxn id="4" idx="6"/>
          </p:cNvCxnSpPr>
          <p:nvPr/>
        </p:nvCxnSpPr>
        <p:spPr bwMode="auto">
          <a:xfrm>
            <a:off x="3743325" y="4171950"/>
            <a:ext cx="5334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cxnSp>
        <p:nvCxnSpPr>
          <p:cNvPr id="12" name="Straight Connector 11"/>
          <p:cNvCxnSpPr/>
          <p:nvPr/>
        </p:nvCxnSpPr>
        <p:spPr bwMode="auto">
          <a:xfrm>
            <a:off x="4048125" y="4324350"/>
            <a:ext cx="533400" cy="0"/>
          </a:xfrm>
          <a:prstGeom prst="line">
            <a:avLst/>
          </a:prstGeom>
          <a:solidFill>
            <a:schemeClr val="accent1"/>
          </a:solidFill>
          <a:ln w="15875" cap="flat" cmpd="sng" algn="ctr">
            <a:solidFill>
              <a:srgbClr val="000000"/>
            </a:solidFill>
            <a:prstDash val="solid"/>
            <a:round/>
            <a:headEnd type="diamond" w="med" len="med"/>
            <a:tailEnd type="diamond" w="med" len="med"/>
          </a:ln>
          <a:effectLst/>
        </p:spPr>
      </p:cxnSp>
      <p:graphicFrame>
        <p:nvGraphicFramePr>
          <p:cNvPr id="13" name="Object 12"/>
          <p:cNvGraphicFramePr>
            <a:graphicFrameLocks noChangeAspect="1"/>
          </p:cNvGraphicFramePr>
          <p:nvPr/>
        </p:nvGraphicFramePr>
        <p:xfrm>
          <a:off x="2828925" y="3943350"/>
          <a:ext cx="304800" cy="330200"/>
        </p:xfrm>
        <a:graphic>
          <a:graphicData uri="http://schemas.openxmlformats.org/presentationml/2006/ole">
            <p:oleObj spid="_x0000_s19458" name="Equation" r:id="rId3" imgW="190440" imgH="177480" progId="Equation.3">
              <p:embed/>
            </p:oleObj>
          </a:graphicData>
        </a:graphic>
      </p:graphicFrame>
      <p:graphicFrame>
        <p:nvGraphicFramePr>
          <p:cNvPr id="18435" name="Object 3"/>
          <p:cNvGraphicFramePr>
            <a:graphicFrameLocks noChangeAspect="1"/>
          </p:cNvGraphicFramePr>
          <p:nvPr/>
        </p:nvGraphicFramePr>
        <p:xfrm>
          <a:off x="5257800" y="4171950"/>
          <a:ext cx="325438" cy="330200"/>
        </p:xfrm>
        <a:graphic>
          <a:graphicData uri="http://schemas.openxmlformats.org/presentationml/2006/ole">
            <p:oleObj spid="_x0000_s19459" name="Equation" r:id="rId4" imgW="203040" imgH="177480" progId="Equation.3">
              <p:embed/>
            </p:oleObj>
          </a:graphicData>
        </a:graphic>
      </p:graphicFrame>
      <p:graphicFrame>
        <p:nvGraphicFramePr>
          <p:cNvPr id="18436" name="Object 4"/>
          <p:cNvGraphicFramePr>
            <a:graphicFrameLocks noChangeAspect="1"/>
          </p:cNvGraphicFramePr>
          <p:nvPr/>
        </p:nvGraphicFramePr>
        <p:xfrm>
          <a:off x="3819525" y="3943350"/>
          <a:ext cx="182563" cy="163513"/>
        </p:xfrm>
        <a:graphic>
          <a:graphicData uri="http://schemas.openxmlformats.org/presentationml/2006/ole">
            <p:oleObj spid="_x0000_s19460" name="Equation" r:id="rId5" imgW="152280" imgH="126720" progId="Equation.3">
              <p:embed/>
            </p:oleObj>
          </a:graphicData>
        </a:graphic>
      </p:graphicFrame>
      <p:graphicFrame>
        <p:nvGraphicFramePr>
          <p:cNvPr id="18437" name="Object 5"/>
          <p:cNvGraphicFramePr>
            <a:graphicFrameLocks noChangeAspect="1"/>
          </p:cNvGraphicFramePr>
          <p:nvPr/>
        </p:nvGraphicFramePr>
        <p:xfrm>
          <a:off x="4344988" y="4400550"/>
          <a:ext cx="198437" cy="163513"/>
        </p:xfrm>
        <a:graphic>
          <a:graphicData uri="http://schemas.openxmlformats.org/presentationml/2006/ole">
            <p:oleObj spid="_x0000_s19461" name="Equation" r:id="rId6" imgW="164880" imgH="126720" progId="Equation.3">
              <p:embed/>
            </p:oleObj>
          </a:graphicData>
        </a:graphic>
      </p:graphicFrame>
      <p:graphicFrame>
        <p:nvGraphicFramePr>
          <p:cNvPr id="18438" name="Object 6"/>
          <p:cNvGraphicFramePr>
            <a:graphicFrameLocks noChangeAspect="1"/>
          </p:cNvGraphicFramePr>
          <p:nvPr/>
        </p:nvGraphicFramePr>
        <p:xfrm>
          <a:off x="4114800" y="3333750"/>
          <a:ext cx="168275" cy="230187"/>
        </p:xfrm>
        <a:graphic>
          <a:graphicData uri="http://schemas.openxmlformats.org/presentationml/2006/ole">
            <p:oleObj spid="_x0000_s19462" name="Equation" r:id="rId7" imgW="139680" imgH="177480" progId="Equation.3">
              <p:embed/>
            </p:oleObj>
          </a:graphicData>
        </a:graphic>
      </p:graphicFrame>
      <p:graphicFrame>
        <p:nvGraphicFramePr>
          <p:cNvPr id="14" name="Object 13"/>
          <p:cNvGraphicFramePr>
            <a:graphicFrameLocks noChangeAspect="1"/>
          </p:cNvGraphicFramePr>
          <p:nvPr/>
        </p:nvGraphicFramePr>
        <p:xfrm>
          <a:off x="4648200" y="1581150"/>
          <a:ext cx="1447800" cy="381000"/>
        </p:xfrm>
        <a:graphic>
          <a:graphicData uri="http://schemas.openxmlformats.org/presentationml/2006/ole">
            <p:oleObj spid="_x0000_s19463" name="Equation" r:id="rId8" imgW="736560" imgH="177480" progId="Equation.3">
              <p:embed/>
            </p:oleObj>
          </a:graphicData>
        </a:graphic>
      </p:graphicFrame>
      <p:graphicFrame>
        <p:nvGraphicFramePr>
          <p:cNvPr id="15" name="Object 14"/>
          <p:cNvGraphicFramePr>
            <a:graphicFrameLocks noChangeAspect="1"/>
          </p:cNvGraphicFramePr>
          <p:nvPr/>
        </p:nvGraphicFramePr>
        <p:xfrm>
          <a:off x="4191000" y="2343150"/>
          <a:ext cx="1357313" cy="609600"/>
        </p:xfrm>
        <a:graphic>
          <a:graphicData uri="http://schemas.openxmlformats.org/presentationml/2006/ole">
            <p:oleObj spid="_x0000_s19464" name="Equation" r:id="rId9" imgW="533160" imgH="304560" progId="Equation.3">
              <p:embed/>
            </p:oleObj>
          </a:graphicData>
        </a:graphic>
      </p:graphicFrame>
      <p:graphicFrame>
        <p:nvGraphicFramePr>
          <p:cNvPr id="16" name="Object 15"/>
          <p:cNvGraphicFramePr>
            <a:graphicFrameLocks noChangeAspect="1"/>
          </p:cNvGraphicFramePr>
          <p:nvPr/>
        </p:nvGraphicFramePr>
        <p:xfrm>
          <a:off x="1066800" y="2571750"/>
          <a:ext cx="3124200" cy="431800"/>
        </p:xfrm>
        <a:graphic>
          <a:graphicData uri="http://schemas.openxmlformats.org/presentationml/2006/ole">
            <p:oleObj spid="_x0000_s19465" name="Equation" r:id="rId10" imgW="1396800" imgH="20304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 – Plane Intersection</a:t>
            </a:r>
            <a:endParaRPr lang="en-US" dirty="0"/>
          </a:p>
        </p:txBody>
      </p:sp>
      <p:sp>
        <p:nvSpPr>
          <p:cNvPr id="3" name="Content Placeholder 2"/>
          <p:cNvSpPr>
            <a:spLocks noGrp="1"/>
          </p:cNvSpPr>
          <p:nvPr>
            <p:ph sz="quarter" idx="10"/>
          </p:nvPr>
        </p:nvSpPr>
        <p:spPr/>
        <p:txBody>
          <a:bodyPr/>
          <a:lstStyle/>
          <a:p>
            <a:r>
              <a:rPr lang="en-US" sz="2400" dirty="0" smtClean="0"/>
              <a:t>Using the center of the sphere as the origin, the sphere can be described as:</a:t>
            </a:r>
          </a:p>
          <a:p>
            <a:endParaRPr lang="en-US" sz="2400" dirty="0" smtClean="0"/>
          </a:p>
          <a:p>
            <a:endParaRPr lang="en-US" sz="2400" dirty="0" smtClean="0"/>
          </a:p>
          <a:p>
            <a:r>
              <a:rPr lang="en-US" sz="2400" dirty="0" smtClean="0"/>
              <a:t>The equation for the plane is:</a:t>
            </a:r>
          </a:p>
          <a:p>
            <a:pPr>
              <a:buNone/>
            </a:pPr>
            <a:endParaRPr lang="en-US" sz="2400" dirty="0"/>
          </a:p>
        </p:txBody>
      </p:sp>
      <p:graphicFrame>
        <p:nvGraphicFramePr>
          <p:cNvPr id="5" name="Object 4"/>
          <p:cNvGraphicFramePr>
            <a:graphicFrameLocks noChangeAspect="1"/>
          </p:cNvGraphicFramePr>
          <p:nvPr/>
        </p:nvGraphicFramePr>
        <p:xfrm>
          <a:off x="2590800" y="2495550"/>
          <a:ext cx="2895600" cy="457200"/>
        </p:xfrm>
        <a:graphic>
          <a:graphicData uri="http://schemas.openxmlformats.org/presentationml/2006/ole">
            <p:oleObj spid="_x0000_s60419" name="Equation" r:id="rId3" imgW="1041120" imgH="228600" progId="Equation.3">
              <p:embed/>
            </p:oleObj>
          </a:graphicData>
        </a:graphic>
      </p:graphicFrame>
      <p:graphicFrame>
        <p:nvGraphicFramePr>
          <p:cNvPr id="6" name="Object 5"/>
          <p:cNvGraphicFramePr>
            <a:graphicFrameLocks noChangeAspect="1"/>
          </p:cNvGraphicFramePr>
          <p:nvPr/>
        </p:nvGraphicFramePr>
        <p:xfrm>
          <a:off x="2743200" y="3790950"/>
          <a:ext cx="2286000" cy="381000"/>
        </p:xfrm>
        <a:graphic>
          <a:graphicData uri="http://schemas.openxmlformats.org/presentationml/2006/ole">
            <p:oleObj spid="_x0000_s60420" name="Equation" r:id="rId4" imgW="990360" imgH="203040" progId="Equation.3">
              <p:embed/>
            </p:oleObj>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Lst>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a:ln>
              <a:noFill/>
            </a:ln>
            <a:solidFill>
              <a:schemeClr val="tx1"/>
            </a:solidFill>
            <a:effectLst/>
            <a:latin typeface="Verdana" pitchFamily="45"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2523</TotalTime>
  <Words>1916</Words>
  <Application>Microsoft Office PowerPoint</Application>
  <PresentationFormat>On-screen Show (16:9)</PresentationFormat>
  <Paragraphs>214</Paragraphs>
  <Slides>63</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Recommending A Strategy</vt:lpstr>
      <vt:lpstr>Equation</vt:lpstr>
      <vt:lpstr>Microsoft Equation 3.0</vt:lpstr>
      <vt:lpstr>Math for Gameplay / AI  John O’Brien Senior Gameplay Programmer Insomniac Games, Inc jobrien@insomniacgames.com jobrien@nc.rr.com  </vt:lpstr>
      <vt:lpstr>Overview</vt:lpstr>
      <vt:lpstr>Object Intersections</vt:lpstr>
      <vt:lpstr>Object Intersections</vt:lpstr>
      <vt:lpstr>Bounding Spheres</vt:lpstr>
      <vt:lpstr>Bounding Sphere Representation</vt:lpstr>
      <vt:lpstr>Bounding Sphere Pros and Cons</vt:lpstr>
      <vt:lpstr>Sphere – Sphere Intersection</vt:lpstr>
      <vt:lpstr>Sphere – Plane Intersection</vt:lpstr>
      <vt:lpstr>Sphere – Plane Intersection</vt:lpstr>
      <vt:lpstr>Axis-Aligned Bounding Boxes</vt:lpstr>
      <vt:lpstr>AABB Representation</vt:lpstr>
      <vt:lpstr>AABB Pros and Cons</vt:lpstr>
      <vt:lpstr>AABB – AABB Intersection</vt:lpstr>
      <vt:lpstr>AABB – AABB Intersection</vt:lpstr>
      <vt:lpstr>AABB – Ray Intersection</vt:lpstr>
      <vt:lpstr>AABB – Ray Intersection</vt:lpstr>
      <vt:lpstr>AABB – Ray Intersection</vt:lpstr>
      <vt:lpstr>Swept Spheres / Capsules</vt:lpstr>
      <vt:lpstr>Swept Sphere Representation</vt:lpstr>
      <vt:lpstr>Swept Sphere Intersection</vt:lpstr>
      <vt:lpstr>Shortest Distance Between Two Lines</vt:lpstr>
      <vt:lpstr>Swept Sphere Intersection</vt:lpstr>
      <vt:lpstr>Swept Sphere – Ray Intersection</vt:lpstr>
      <vt:lpstr>Object Intersection Wrapup</vt:lpstr>
      <vt:lpstr>Example : Turrets on a Hill</vt:lpstr>
      <vt:lpstr>Example : Turrets on a Hill</vt:lpstr>
      <vt:lpstr>Which turret should fire?</vt:lpstr>
      <vt:lpstr>Which turret should fire?</vt:lpstr>
      <vt:lpstr>Turret Facing</vt:lpstr>
      <vt:lpstr>Orthographic Projection</vt:lpstr>
      <vt:lpstr>Orthographic Projection</vt:lpstr>
      <vt:lpstr>Projection to a Plane</vt:lpstr>
      <vt:lpstr>Turret Facing</vt:lpstr>
      <vt:lpstr>Gun Barrel Aiming</vt:lpstr>
      <vt:lpstr>Gun Barrel Aiming</vt:lpstr>
      <vt:lpstr>Projection to a Plane Redux</vt:lpstr>
      <vt:lpstr>One More Step</vt:lpstr>
      <vt:lpstr>World -&gt; Local Transform</vt:lpstr>
      <vt:lpstr>World and Local Coordinates</vt:lpstr>
      <vt:lpstr>World -&gt;Local Transform</vt:lpstr>
      <vt:lpstr>Why Local Space?</vt:lpstr>
      <vt:lpstr>Local Space AI Example</vt:lpstr>
      <vt:lpstr>Interpolation</vt:lpstr>
      <vt:lpstr>Splines</vt:lpstr>
      <vt:lpstr>Example Wrapup</vt:lpstr>
      <vt:lpstr>Bayes’ Theorem</vt:lpstr>
      <vt:lpstr>Bayes’ Theorem</vt:lpstr>
      <vt:lpstr>Bayes’ Theorem</vt:lpstr>
      <vt:lpstr>Bayes’ Theorem</vt:lpstr>
      <vt:lpstr>Bayes’ Theorem - Example</vt:lpstr>
      <vt:lpstr>Bayes’ Theorem - Example</vt:lpstr>
      <vt:lpstr>Bayes’ Theorem - Example</vt:lpstr>
      <vt:lpstr>Bayes’ Theorem - Example</vt:lpstr>
      <vt:lpstr>Bayes’ Theorem Usages</vt:lpstr>
      <vt:lpstr>Fuzzy Logic</vt:lpstr>
      <vt:lpstr>Fuzzy Logic History</vt:lpstr>
      <vt:lpstr>Fuzzy Sets</vt:lpstr>
      <vt:lpstr>Fuzzy Sets</vt:lpstr>
      <vt:lpstr>Fuzzy Logic in Game AI</vt:lpstr>
      <vt:lpstr>Fuzzy Logic in Game AI</vt:lpstr>
      <vt:lpstr>Fuzzy Logic in Game AI</vt:lpstr>
      <vt:lpstr>References</vt:lpstr>
    </vt:vector>
  </TitlesOfParts>
  <Company>CMP Media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 2005</dc:title>
  <dc:creator>Jamil Moledina</dc:creator>
  <cp:lastModifiedBy>User</cp:lastModifiedBy>
  <cp:revision>322</cp:revision>
  <cp:lastPrinted>1904-01-01T00:00:00Z</cp:lastPrinted>
  <dcterms:created xsi:type="dcterms:W3CDTF">2011-01-18T22:56:43Z</dcterms:created>
  <dcterms:modified xsi:type="dcterms:W3CDTF">2012-03-13T02:15:00Z</dcterms:modified>
</cp:coreProperties>
</file>